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5" r:id="rId2"/>
    <p:sldMasterId id="2147483749" r:id="rId3"/>
    <p:sldMasterId id="2147483763" r:id="rId4"/>
    <p:sldMasterId id="2147483871" r:id="rId5"/>
    <p:sldMasterId id="2147483884" r:id="rId6"/>
    <p:sldMasterId id="2147483892" r:id="rId7"/>
    <p:sldMasterId id="2147483940" r:id="rId8"/>
    <p:sldMasterId id="2147483900" r:id="rId9"/>
    <p:sldMasterId id="2147483908" r:id="rId10"/>
    <p:sldMasterId id="2147483916" r:id="rId11"/>
    <p:sldMasterId id="2147483924" r:id="rId12"/>
    <p:sldMasterId id="2147483932" r:id="rId13"/>
  </p:sldMasterIdLst>
  <p:notesMasterIdLst>
    <p:notesMasterId r:id="rId33"/>
  </p:notesMasterIdLst>
  <p:sldIdLst>
    <p:sldId id="256" r:id="rId14"/>
    <p:sldId id="329" r:id="rId15"/>
    <p:sldId id="284" r:id="rId16"/>
    <p:sldId id="292" r:id="rId17"/>
    <p:sldId id="331" r:id="rId18"/>
    <p:sldId id="332" r:id="rId19"/>
    <p:sldId id="330" r:id="rId20"/>
    <p:sldId id="316" r:id="rId21"/>
    <p:sldId id="340" r:id="rId22"/>
    <p:sldId id="341" r:id="rId23"/>
    <p:sldId id="343" r:id="rId24"/>
    <p:sldId id="344" r:id="rId25"/>
    <p:sldId id="342" r:id="rId26"/>
    <p:sldId id="346" r:id="rId27"/>
    <p:sldId id="345" r:id="rId28"/>
    <p:sldId id="304" r:id="rId29"/>
    <p:sldId id="324" r:id="rId30"/>
    <p:sldId id="327" r:id="rId31"/>
    <p:sldId id="347"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0066CC"/>
    <a:srgbClr val="0072C6"/>
    <a:srgbClr val="0099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85" autoAdjust="0"/>
  </p:normalViewPr>
  <p:slideViewPr>
    <p:cSldViewPr snapToGrid="0" snapToObjects="1">
      <p:cViewPr varScale="1">
        <p:scale>
          <a:sx n="100" d="100"/>
          <a:sy n="100" d="100"/>
        </p:scale>
        <p:origin x="-2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B839C-E974-48F4-817D-FB3221AD8DD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342EE609-6DD9-4D1A-AA2C-CA98734E94ED}">
      <dgm:prSet phldrT="[Text]"/>
      <dgm:spPr/>
      <dgm:t>
        <a:bodyPr/>
        <a:lstStyle/>
        <a:p>
          <a:r>
            <a:rPr lang="en-GB" i="1" dirty="0" smtClean="0"/>
            <a:t>Staying healthy</a:t>
          </a:r>
          <a:endParaRPr lang="en-GB" i="1" dirty="0"/>
        </a:p>
      </dgm:t>
    </dgm:pt>
    <dgm:pt modelId="{9935D092-3F99-41DB-8474-61DC5A15DE46}" type="parTrans" cxnId="{3C2461E7-F518-4399-BEAB-3077080927EB}">
      <dgm:prSet/>
      <dgm:spPr/>
      <dgm:t>
        <a:bodyPr/>
        <a:lstStyle/>
        <a:p>
          <a:endParaRPr lang="en-GB"/>
        </a:p>
      </dgm:t>
    </dgm:pt>
    <dgm:pt modelId="{D9DC727A-A949-4662-93ED-AA138FA9EA8E}" type="sibTrans" cxnId="{3C2461E7-F518-4399-BEAB-3077080927EB}">
      <dgm:prSet/>
      <dgm:spPr/>
      <dgm:t>
        <a:bodyPr/>
        <a:lstStyle/>
        <a:p>
          <a:endParaRPr lang="en-GB"/>
        </a:p>
      </dgm:t>
    </dgm:pt>
    <dgm:pt modelId="{75EBC033-A618-4618-A930-64B6C79A114E}">
      <dgm:prSet phldrT="[Text]"/>
      <dgm:spPr>
        <a:solidFill>
          <a:srgbClr val="92D050"/>
        </a:solidFill>
      </dgm:spPr>
      <dgm:t>
        <a:bodyPr/>
        <a:lstStyle/>
        <a:p>
          <a:r>
            <a:rPr lang="en-GB" i="1" dirty="0" smtClean="0"/>
            <a:t>General Practice</a:t>
          </a:r>
          <a:endParaRPr lang="en-GB" i="1" dirty="0"/>
        </a:p>
      </dgm:t>
    </dgm:pt>
    <dgm:pt modelId="{2B02923E-6254-4C2E-A8EB-1D491EA536E4}" type="parTrans" cxnId="{AAFBEB82-960D-4B56-9120-E9184D4FD2EB}">
      <dgm:prSet/>
      <dgm:spPr/>
      <dgm:t>
        <a:bodyPr/>
        <a:lstStyle/>
        <a:p>
          <a:endParaRPr lang="en-GB"/>
        </a:p>
      </dgm:t>
    </dgm:pt>
    <dgm:pt modelId="{5CA037EF-D87A-42BB-B6FD-1E00652A47F3}" type="sibTrans" cxnId="{AAFBEB82-960D-4B56-9120-E9184D4FD2EB}">
      <dgm:prSet/>
      <dgm:spPr/>
      <dgm:t>
        <a:bodyPr/>
        <a:lstStyle/>
        <a:p>
          <a:endParaRPr lang="en-GB"/>
        </a:p>
      </dgm:t>
    </dgm:pt>
    <dgm:pt modelId="{3C69D36F-9391-47FF-BECE-6F2AF919A3E6}">
      <dgm:prSet phldrT="[Text]"/>
      <dgm:spPr/>
      <dgm:t>
        <a:bodyPr/>
        <a:lstStyle/>
        <a:p>
          <a:r>
            <a:rPr lang="en-GB" i="1" dirty="0" smtClean="0"/>
            <a:t>Specialist health care</a:t>
          </a:r>
          <a:endParaRPr lang="en-GB" i="1" dirty="0"/>
        </a:p>
      </dgm:t>
    </dgm:pt>
    <dgm:pt modelId="{4CC4DE06-B062-4966-8B9D-3DDC49EB36C8}" type="parTrans" cxnId="{7B9CC1B2-6BBF-4B80-830A-2021B3CC930D}">
      <dgm:prSet/>
      <dgm:spPr/>
      <dgm:t>
        <a:bodyPr/>
        <a:lstStyle/>
        <a:p>
          <a:endParaRPr lang="en-GB"/>
        </a:p>
      </dgm:t>
    </dgm:pt>
    <dgm:pt modelId="{34A1A0EF-2627-48CD-8F57-913CE6DC06AE}" type="sibTrans" cxnId="{7B9CC1B2-6BBF-4B80-830A-2021B3CC930D}">
      <dgm:prSet/>
      <dgm:spPr/>
      <dgm:t>
        <a:bodyPr/>
        <a:lstStyle/>
        <a:p>
          <a:endParaRPr lang="en-GB"/>
        </a:p>
      </dgm:t>
    </dgm:pt>
    <dgm:pt modelId="{E75D8D75-34F7-4B67-BDD2-DCB463E22A79}">
      <dgm:prSet phldrT="[Text]"/>
      <dgm:spPr/>
      <dgm:t>
        <a:bodyPr/>
        <a:lstStyle/>
        <a:p>
          <a:r>
            <a:rPr lang="en-GB" i="1" dirty="0" smtClean="0"/>
            <a:t>Urgent and emergency health care</a:t>
          </a:r>
          <a:endParaRPr lang="en-GB" dirty="0"/>
        </a:p>
      </dgm:t>
    </dgm:pt>
    <dgm:pt modelId="{8E060484-BB3C-4892-8A32-E6FA578B6DDE}" type="sibTrans" cxnId="{02C00256-49EB-4AA6-BA0D-1530EAA527AF}">
      <dgm:prSet/>
      <dgm:spPr/>
      <dgm:t>
        <a:bodyPr/>
        <a:lstStyle/>
        <a:p>
          <a:endParaRPr lang="en-GB"/>
        </a:p>
      </dgm:t>
    </dgm:pt>
    <dgm:pt modelId="{CBA25B51-31F7-45F2-B578-82822DE2ED1C}" type="parTrans" cxnId="{02C00256-49EB-4AA6-BA0D-1530EAA527AF}">
      <dgm:prSet/>
      <dgm:spPr/>
      <dgm:t>
        <a:bodyPr/>
        <a:lstStyle/>
        <a:p>
          <a:endParaRPr lang="en-GB"/>
        </a:p>
      </dgm:t>
    </dgm:pt>
    <dgm:pt modelId="{BC6C8338-AD66-4B96-A57D-A064358302F5}">
      <dgm:prSet phldrT="[Text]"/>
      <dgm:spPr>
        <a:solidFill>
          <a:srgbClr val="92D050"/>
        </a:solidFill>
      </dgm:spPr>
      <dgm:t>
        <a:bodyPr/>
        <a:lstStyle/>
        <a:p>
          <a:r>
            <a:rPr lang="en-GB" i="1" dirty="0" smtClean="0"/>
            <a:t>Community health and social care</a:t>
          </a:r>
          <a:endParaRPr lang="en-GB" i="1" dirty="0"/>
        </a:p>
      </dgm:t>
    </dgm:pt>
    <dgm:pt modelId="{DE1A6D5A-CFC8-4872-9120-B7A163C893A0}" type="parTrans" cxnId="{9F543348-E8E1-4681-8D7C-C9836306978E}">
      <dgm:prSet/>
      <dgm:spPr/>
      <dgm:t>
        <a:bodyPr/>
        <a:lstStyle/>
        <a:p>
          <a:endParaRPr lang="en-GB"/>
        </a:p>
      </dgm:t>
    </dgm:pt>
    <dgm:pt modelId="{40CA93E2-7561-4ACE-AE18-7D371C5AC47F}" type="sibTrans" cxnId="{9F543348-E8E1-4681-8D7C-C9836306978E}">
      <dgm:prSet/>
      <dgm:spPr/>
      <dgm:t>
        <a:bodyPr/>
        <a:lstStyle/>
        <a:p>
          <a:endParaRPr lang="en-GB"/>
        </a:p>
      </dgm:t>
    </dgm:pt>
    <dgm:pt modelId="{F13FC508-7A2D-4B3D-BF2F-F00101EF5067}" type="pres">
      <dgm:prSet presAssocID="{D1FB839C-E974-48F4-817D-FB3221AD8DDC}" presName="cycle" presStyleCnt="0">
        <dgm:presLayoutVars>
          <dgm:dir/>
          <dgm:resizeHandles val="exact"/>
        </dgm:presLayoutVars>
      </dgm:prSet>
      <dgm:spPr/>
      <dgm:t>
        <a:bodyPr/>
        <a:lstStyle/>
        <a:p>
          <a:endParaRPr lang="en-GB"/>
        </a:p>
      </dgm:t>
    </dgm:pt>
    <dgm:pt modelId="{3323A813-3328-4BFE-8939-48CF50C4BC32}" type="pres">
      <dgm:prSet presAssocID="{342EE609-6DD9-4D1A-AA2C-CA98734E94ED}" presName="node" presStyleLbl="node1" presStyleIdx="0" presStyleCnt="5">
        <dgm:presLayoutVars>
          <dgm:bulletEnabled val="1"/>
        </dgm:presLayoutVars>
      </dgm:prSet>
      <dgm:spPr/>
      <dgm:t>
        <a:bodyPr/>
        <a:lstStyle/>
        <a:p>
          <a:endParaRPr lang="en-GB"/>
        </a:p>
      </dgm:t>
    </dgm:pt>
    <dgm:pt modelId="{0222C985-FF99-4D99-A5A8-FD5DBF863618}" type="pres">
      <dgm:prSet presAssocID="{342EE609-6DD9-4D1A-AA2C-CA98734E94ED}" presName="spNode" presStyleCnt="0"/>
      <dgm:spPr/>
    </dgm:pt>
    <dgm:pt modelId="{F6C3084B-A893-494C-A2F6-51C1F9FBECD9}" type="pres">
      <dgm:prSet presAssocID="{D9DC727A-A949-4662-93ED-AA138FA9EA8E}" presName="sibTrans" presStyleLbl="sibTrans1D1" presStyleIdx="0" presStyleCnt="5"/>
      <dgm:spPr/>
      <dgm:t>
        <a:bodyPr/>
        <a:lstStyle/>
        <a:p>
          <a:endParaRPr lang="en-GB"/>
        </a:p>
      </dgm:t>
    </dgm:pt>
    <dgm:pt modelId="{589FF1D0-ACCA-49BD-B986-C4E1FA455440}" type="pres">
      <dgm:prSet presAssocID="{75EBC033-A618-4618-A930-64B6C79A114E}" presName="node" presStyleLbl="node1" presStyleIdx="1" presStyleCnt="5">
        <dgm:presLayoutVars>
          <dgm:bulletEnabled val="1"/>
        </dgm:presLayoutVars>
      </dgm:prSet>
      <dgm:spPr/>
      <dgm:t>
        <a:bodyPr/>
        <a:lstStyle/>
        <a:p>
          <a:endParaRPr lang="en-GB"/>
        </a:p>
      </dgm:t>
    </dgm:pt>
    <dgm:pt modelId="{F60E48CC-F9F2-4FDB-9305-A6D56F7FE4C9}" type="pres">
      <dgm:prSet presAssocID="{75EBC033-A618-4618-A930-64B6C79A114E}" presName="spNode" presStyleCnt="0"/>
      <dgm:spPr/>
    </dgm:pt>
    <dgm:pt modelId="{0FE88E1E-AA9B-4F07-A1E8-913D364F8532}" type="pres">
      <dgm:prSet presAssocID="{5CA037EF-D87A-42BB-B6FD-1E00652A47F3}" presName="sibTrans" presStyleLbl="sibTrans1D1" presStyleIdx="1" presStyleCnt="5"/>
      <dgm:spPr/>
      <dgm:t>
        <a:bodyPr/>
        <a:lstStyle/>
        <a:p>
          <a:endParaRPr lang="en-GB"/>
        </a:p>
      </dgm:t>
    </dgm:pt>
    <dgm:pt modelId="{394F58EC-D002-4995-8D8F-99268FD5A1D7}" type="pres">
      <dgm:prSet presAssocID="{E75D8D75-34F7-4B67-BDD2-DCB463E22A79}" presName="node" presStyleLbl="node1" presStyleIdx="2" presStyleCnt="5">
        <dgm:presLayoutVars>
          <dgm:bulletEnabled val="1"/>
        </dgm:presLayoutVars>
      </dgm:prSet>
      <dgm:spPr/>
      <dgm:t>
        <a:bodyPr/>
        <a:lstStyle/>
        <a:p>
          <a:endParaRPr lang="en-GB"/>
        </a:p>
      </dgm:t>
    </dgm:pt>
    <dgm:pt modelId="{3B03DCB6-74BE-472E-847B-108D7040B8FB}" type="pres">
      <dgm:prSet presAssocID="{E75D8D75-34F7-4B67-BDD2-DCB463E22A79}" presName="spNode" presStyleCnt="0"/>
      <dgm:spPr/>
    </dgm:pt>
    <dgm:pt modelId="{C019C54D-608D-47AB-A4A4-326E67668068}" type="pres">
      <dgm:prSet presAssocID="{8E060484-BB3C-4892-8A32-E6FA578B6DDE}" presName="sibTrans" presStyleLbl="sibTrans1D1" presStyleIdx="2" presStyleCnt="5"/>
      <dgm:spPr/>
      <dgm:t>
        <a:bodyPr/>
        <a:lstStyle/>
        <a:p>
          <a:endParaRPr lang="en-GB"/>
        </a:p>
      </dgm:t>
    </dgm:pt>
    <dgm:pt modelId="{4B64EA02-D7DE-47DB-A6E7-10805BFB145A}" type="pres">
      <dgm:prSet presAssocID="{3C69D36F-9391-47FF-BECE-6F2AF919A3E6}" presName="node" presStyleLbl="node1" presStyleIdx="3" presStyleCnt="5">
        <dgm:presLayoutVars>
          <dgm:bulletEnabled val="1"/>
        </dgm:presLayoutVars>
      </dgm:prSet>
      <dgm:spPr/>
      <dgm:t>
        <a:bodyPr/>
        <a:lstStyle/>
        <a:p>
          <a:endParaRPr lang="en-GB"/>
        </a:p>
      </dgm:t>
    </dgm:pt>
    <dgm:pt modelId="{FF9DEFDE-DC94-428D-A3AF-31EE34AB1D90}" type="pres">
      <dgm:prSet presAssocID="{3C69D36F-9391-47FF-BECE-6F2AF919A3E6}" presName="spNode" presStyleCnt="0"/>
      <dgm:spPr/>
    </dgm:pt>
    <dgm:pt modelId="{F990AED4-6005-4A7C-A2D4-B6C835BCC29D}" type="pres">
      <dgm:prSet presAssocID="{34A1A0EF-2627-48CD-8F57-913CE6DC06AE}" presName="sibTrans" presStyleLbl="sibTrans1D1" presStyleIdx="3" presStyleCnt="5"/>
      <dgm:spPr/>
      <dgm:t>
        <a:bodyPr/>
        <a:lstStyle/>
        <a:p>
          <a:endParaRPr lang="en-GB"/>
        </a:p>
      </dgm:t>
    </dgm:pt>
    <dgm:pt modelId="{A8739241-4F80-4A64-B267-DF36054EDB3B}" type="pres">
      <dgm:prSet presAssocID="{BC6C8338-AD66-4B96-A57D-A064358302F5}" presName="node" presStyleLbl="node1" presStyleIdx="4" presStyleCnt="5">
        <dgm:presLayoutVars>
          <dgm:bulletEnabled val="1"/>
        </dgm:presLayoutVars>
      </dgm:prSet>
      <dgm:spPr/>
      <dgm:t>
        <a:bodyPr/>
        <a:lstStyle/>
        <a:p>
          <a:endParaRPr lang="en-GB"/>
        </a:p>
      </dgm:t>
    </dgm:pt>
    <dgm:pt modelId="{ED5009EA-1F10-4CFC-A791-2994AB1A8567}" type="pres">
      <dgm:prSet presAssocID="{BC6C8338-AD66-4B96-A57D-A064358302F5}" presName="spNode" presStyleCnt="0"/>
      <dgm:spPr/>
    </dgm:pt>
    <dgm:pt modelId="{0AF31C86-AE1F-44EE-B550-1EE87B436104}" type="pres">
      <dgm:prSet presAssocID="{40CA93E2-7561-4ACE-AE18-7D371C5AC47F}" presName="sibTrans" presStyleLbl="sibTrans1D1" presStyleIdx="4" presStyleCnt="5"/>
      <dgm:spPr/>
      <dgm:t>
        <a:bodyPr/>
        <a:lstStyle/>
        <a:p>
          <a:endParaRPr lang="en-GB"/>
        </a:p>
      </dgm:t>
    </dgm:pt>
  </dgm:ptLst>
  <dgm:cxnLst>
    <dgm:cxn modelId="{8B091C66-575C-46D7-9499-CC3770056562}" type="presOf" srcId="{8E060484-BB3C-4892-8A32-E6FA578B6DDE}" destId="{C019C54D-608D-47AB-A4A4-326E67668068}" srcOrd="0" destOrd="0" presId="urn:microsoft.com/office/officeart/2005/8/layout/cycle6"/>
    <dgm:cxn modelId="{3C2461E7-F518-4399-BEAB-3077080927EB}" srcId="{D1FB839C-E974-48F4-817D-FB3221AD8DDC}" destId="{342EE609-6DD9-4D1A-AA2C-CA98734E94ED}" srcOrd="0" destOrd="0" parTransId="{9935D092-3F99-41DB-8474-61DC5A15DE46}" sibTransId="{D9DC727A-A949-4662-93ED-AA138FA9EA8E}"/>
    <dgm:cxn modelId="{2734A12E-AC9C-44D3-A1E9-66476F0FFD19}" type="presOf" srcId="{D1FB839C-E974-48F4-817D-FB3221AD8DDC}" destId="{F13FC508-7A2D-4B3D-BF2F-F00101EF5067}" srcOrd="0" destOrd="0" presId="urn:microsoft.com/office/officeart/2005/8/layout/cycle6"/>
    <dgm:cxn modelId="{53881176-EBF9-4A37-A5F2-9A7DDDA94494}" type="presOf" srcId="{342EE609-6DD9-4D1A-AA2C-CA98734E94ED}" destId="{3323A813-3328-4BFE-8939-48CF50C4BC32}" srcOrd="0" destOrd="0" presId="urn:microsoft.com/office/officeart/2005/8/layout/cycle6"/>
    <dgm:cxn modelId="{011C7664-8DEA-41E1-8917-AE65AB15E70F}" type="presOf" srcId="{BC6C8338-AD66-4B96-A57D-A064358302F5}" destId="{A8739241-4F80-4A64-B267-DF36054EDB3B}" srcOrd="0" destOrd="0" presId="urn:microsoft.com/office/officeart/2005/8/layout/cycle6"/>
    <dgm:cxn modelId="{91594E49-972F-4BFB-B28E-68B0CB6FE50F}" type="presOf" srcId="{E75D8D75-34F7-4B67-BDD2-DCB463E22A79}" destId="{394F58EC-D002-4995-8D8F-99268FD5A1D7}" srcOrd="0" destOrd="0" presId="urn:microsoft.com/office/officeart/2005/8/layout/cycle6"/>
    <dgm:cxn modelId="{02C00256-49EB-4AA6-BA0D-1530EAA527AF}" srcId="{D1FB839C-E974-48F4-817D-FB3221AD8DDC}" destId="{E75D8D75-34F7-4B67-BDD2-DCB463E22A79}" srcOrd="2" destOrd="0" parTransId="{CBA25B51-31F7-45F2-B578-82822DE2ED1C}" sibTransId="{8E060484-BB3C-4892-8A32-E6FA578B6DDE}"/>
    <dgm:cxn modelId="{CF6068D3-7DBA-4428-916D-9D0D91DF1A63}" type="presOf" srcId="{D9DC727A-A949-4662-93ED-AA138FA9EA8E}" destId="{F6C3084B-A893-494C-A2F6-51C1F9FBECD9}" srcOrd="0" destOrd="0" presId="urn:microsoft.com/office/officeart/2005/8/layout/cycle6"/>
    <dgm:cxn modelId="{9F543348-E8E1-4681-8D7C-C9836306978E}" srcId="{D1FB839C-E974-48F4-817D-FB3221AD8DDC}" destId="{BC6C8338-AD66-4B96-A57D-A064358302F5}" srcOrd="4" destOrd="0" parTransId="{DE1A6D5A-CFC8-4872-9120-B7A163C893A0}" sibTransId="{40CA93E2-7561-4ACE-AE18-7D371C5AC47F}"/>
    <dgm:cxn modelId="{C349A6CE-904B-419B-88A4-976250AFF424}" type="presOf" srcId="{75EBC033-A618-4618-A930-64B6C79A114E}" destId="{589FF1D0-ACCA-49BD-B986-C4E1FA455440}" srcOrd="0" destOrd="0" presId="urn:microsoft.com/office/officeart/2005/8/layout/cycle6"/>
    <dgm:cxn modelId="{770E4114-9FD1-45B7-A1AF-7D4D5B743934}" type="presOf" srcId="{34A1A0EF-2627-48CD-8F57-913CE6DC06AE}" destId="{F990AED4-6005-4A7C-A2D4-B6C835BCC29D}" srcOrd="0" destOrd="0" presId="urn:microsoft.com/office/officeart/2005/8/layout/cycle6"/>
    <dgm:cxn modelId="{3C474B49-6369-4BBC-AA55-8B4DCE2A93FC}" type="presOf" srcId="{5CA037EF-D87A-42BB-B6FD-1E00652A47F3}" destId="{0FE88E1E-AA9B-4F07-A1E8-913D364F8532}" srcOrd="0" destOrd="0" presId="urn:microsoft.com/office/officeart/2005/8/layout/cycle6"/>
    <dgm:cxn modelId="{8B97A027-23FC-4131-ACDE-23999301A44B}" type="presOf" srcId="{3C69D36F-9391-47FF-BECE-6F2AF919A3E6}" destId="{4B64EA02-D7DE-47DB-A6E7-10805BFB145A}" srcOrd="0" destOrd="0" presId="urn:microsoft.com/office/officeart/2005/8/layout/cycle6"/>
    <dgm:cxn modelId="{5A8D39AD-4D16-412F-AB82-19CB32549DC6}" type="presOf" srcId="{40CA93E2-7561-4ACE-AE18-7D371C5AC47F}" destId="{0AF31C86-AE1F-44EE-B550-1EE87B436104}" srcOrd="0" destOrd="0" presId="urn:microsoft.com/office/officeart/2005/8/layout/cycle6"/>
    <dgm:cxn modelId="{7B9CC1B2-6BBF-4B80-830A-2021B3CC930D}" srcId="{D1FB839C-E974-48F4-817D-FB3221AD8DDC}" destId="{3C69D36F-9391-47FF-BECE-6F2AF919A3E6}" srcOrd="3" destOrd="0" parTransId="{4CC4DE06-B062-4966-8B9D-3DDC49EB36C8}" sibTransId="{34A1A0EF-2627-48CD-8F57-913CE6DC06AE}"/>
    <dgm:cxn modelId="{AAFBEB82-960D-4B56-9120-E9184D4FD2EB}" srcId="{D1FB839C-E974-48F4-817D-FB3221AD8DDC}" destId="{75EBC033-A618-4618-A930-64B6C79A114E}" srcOrd="1" destOrd="0" parTransId="{2B02923E-6254-4C2E-A8EB-1D491EA536E4}" sibTransId="{5CA037EF-D87A-42BB-B6FD-1E00652A47F3}"/>
    <dgm:cxn modelId="{D5CEEEE2-87D4-4DF4-8ABB-FB293C0FABFD}" type="presParOf" srcId="{F13FC508-7A2D-4B3D-BF2F-F00101EF5067}" destId="{3323A813-3328-4BFE-8939-48CF50C4BC32}" srcOrd="0" destOrd="0" presId="urn:microsoft.com/office/officeart/2005/8/layout/cycle6"/>
    <dgm:cxn modelId="{646E599F-6167-4C81-B09E-06C5C011EEE5}" type="presParOf" srcId="{F13FC508-7A2D-4B3D-BF2F-F00101EF5067}" destId="{0222C985-FF99-4D99-A5A8-FD5DBF863618}" srcOrd="1" destOrd="0" presId="urn:microsoft.com/office/officeart/2005/8/layout/cycle6"/>
    <dgm:cxn modelId="{F8E37DF5-7763-4701-ABBE-6A25F65FCD54}" type="presParOf" srcId="{F13FC508-7A2D-4B3D-BF2F-F00101EF5067}" destId="{F6C3084B-A893-494C-A2F6-51C1F9FBECD9}" srcOrd="2" destOrd="0" presId="urn:microsoft.com/office/officeart/2005/8/layout/cycle6"/>
    <dgm:cxn modelId="{99413020-DF17-4D1B-AD0A-AC484BE77F76}" type="presParOf" srcId="{F13FC508-7A2D-4B3D-BF2F-F00101EF5067}" destId="{589FF1D0-ACCA-49BD-B986-C4E1FA455440}" srcOrd="3" destOrd="0" presId="urn:microsoft.com/office/officeart/2005/8/layout/cycle6"/>
    <dgm:cxn modelId="{3A9BEDA6-3C02-441B-8232-BF4342118D25}" type="presParOf" srcId="{F13FC508-7A2D-4B3D-BF2F-F00101EF5067}" destId="{F60E48CC-F9F2-4FDB-9305-A6D56F7FE4C9}" srcOrd="4" destOrd="0" presId="urn:microsoft.com/office/officeart/2005/8/layout/cycle6"/>
    <dgm:cxn modelId="{0A15CB53-A88B-4BFE-B7F5-BC5CA46CAEF4}" type="presParOf" srcId="{F13FC508-7A2D-4B3D-BF2F-F00101EF5067}" destId="{0FE88E1E-AA9B-4F07-A1E8-913D364F8532}" srcOrd="5" destOrd="0" presId="urn:microsoft.com/office/officeart/2005/8/layout/cycle6"/>
    <dgm:cxn modelId="{658477EF-7319-4E40-94E9-CEA4D0F9911D}" type="presParOf" srcId="{F13FC508-7A2D-4B3D-BF2F-F00101EF5067}" destId="{394F58EC-D002-4995-8D8F-99268FD5A1D7}" srcOrd="6" destOrd="0" presId="urn:microsoft.com/office/officeart/2005/8/layout/cycle6"/>
    <dgm:cxn modelId="{11ED8161-1179-4AB9-8EA4-C3F3847005A6}" type="presParOf" srcId="{F13FC508-7A2D-4B3D-BF2F-F00101EF5067}" destId="{3B03DCB6-74BE-472E-847B-108D7040B8FB}" srcOrd="7" destOrd="0" presId="urn:microsoft.com/office/officeart/2005/8/layout/cycle6"/>
    <dgm:cxn modelId="{0AB0A77D-07EA-4667-BF10-B5325C779ACF}" type="presParOf" srcId="{F13FC508-7A2D-4B3D-BF2F-F00101EF5067}" destId="{C019C54D-608D-47AB-A4A4-326E67668068}" srcOrd="8" destOrd="0" presId="urn:microsoft.com/office/officeart/2005/8/layout/cycle6"/>
    <dgm:cxn modelId="{66995767-64F1-49CA-97D1-5A7B9DB5B4C5}" type="presParOf" srcId="{F13FC508-7A2D-4B3D-BF2F-F00101EF5067}" destId="{4B64EA02-D7DE-47DB-A6E7-10805BFB145A}" srcOrd="9" destOrd="0" presId="urn:microsoft.com/office/officeart/2005/8/layout/cycle6"/>
    <dgm:cxn modelId="{89E59B9B-D8FE-4118-975B-522F47D1A241}" type="presParOf" srcId="{F13FC508-7A2D-4B3D-BF2F-F00101EF5067}" destId="{FF9DEFDE-DC94-428D-A3AF-31EE34AB1D90}" srcOrd="10" destOrd="0" presId="urn:microsoft.com/office/officeart/2005/8/layout/cycle6"/>
    <dgm:cxn modelId="{8F828961-FD99-4F95-959F-D13E16FB1ECF}" type="presParOf" srcId="{F13FC508-7A2D-4B3D-BF2F-F00101EF5067}" destId="{F990AED4-6005-4A7C-A2D4-B6C835BCC29D}" srcOrd="11" destOrd="0" presId="urn:microsoft.com/office/officeart/2005/8/layout/cycle6"/>
    <dgm:cxn modelId="{2BDC01B1-C197-4AE6-A1AB-19C034DD315E}" type="presParOf" srcId="{F13FC508-7A2D-4B3D-BF2F-F00101EF5067}" destId="{A8739241-4F80-4A64-B267-DF36054EDB3B}" srcOrd="12" destOrd="0" presId="urn:microsoft.com/office/officeart/2005/8/layout/cycle6"/>
    <dgm:cxn modelId="{D4F9A8E7-03AE-4DB8-AC37-28561113FA54}" type="presParOf" srcId="{F13FC508-7A2D-4B3D-BF2F-F00101EF5067}" destId="{ED5009EA-1F10-4CFC-A791-2994AB1A8567}" srcOrd="13" destOrd="0" presId="urn:microsoft.com/office/officeart/2005/8/layout/cycle6"/>
    <dgm:cxn modelId="{042E6706-64B2-4894-99EB-44EF08117A1C}" type="presParOf" srcId="{F13FC508-7A2D-4B3D-BF2F-F00101EF5067}" destId="{0AF31C86-AE1F-44EE-B550-1EE87B43610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C7E5E-5F62-4680-8A5E-5C84BF5E089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C791A71B-0116-420E-8F12-7B680CDD51FE}">
      <dgm:prSet phldrT="[Text]"/>
      <dgm:spPr/>
      <dgm:t>
        <a:bodyPr/>
        <a:lstStyle/>
        <a:p>
          <a:r>
            <a:rPr lang="en-GB" dirty="0" smtClean="0"/>
            <a:t>System</a:t>
          </a:r>
          <a:endParaRPr lang="en-GB" dirty="0"/>
        </a:p>
      </dgm:t>
    </dgm:pt>
    <dgm:pt modelId="{429376C0-2C8A-474B-B2CD-23D39374DB76}" type="parTrans" cxnId="{9BCBFB65-BC7F-4584-8635-227E9BD7EAF6}">
      <dgm:prSet/>
      <dgm:spPr/>
      <dgm:t>
        <a:bodyPr/>
        <a:lstStyle/>
        <a:p>
          <a:endParaRPr lang="en-GB"/>
        </a:p>
      </dgm:t>
    </dgm:pt>
    <dgm:pt modelId="{6F4B5697-2AE5-4D57-B92F-406A44A067FC}" type="sibTrans" cxnId="{9BCBFB65-BC7F-4584-8635-227E9BD7EAF6}">
      <dgm:prSet/>
      <dgm:spPr/>
      <dgm:t>
        <a:bodyPr/>
        <a:lstStyle/>
        <a:p>
          <a:endParaRPr lang="en-GB"/>
        </a:p>
      </dgm:t>
    </dgm:pt>
    <dgm:pt modelId="{CC2CEDD6-4FFE-4465-BF88-4BA77F84890A}">
      <dgm:prSet phldrT="[Text]"/>
      <dgm:spPr/>
      <dgm:t>
        <a:bodyPr/>
        <a:lstStyle/>
        <a:p>
          <a:r>
            <a:rPr lang="en-GB" dirty="0" smtClean="0"/>
            <a:t>Conexus</a:t>
          </a:r>
          <a:endParaRPr lang="en-GB" dirty="0"/>
        </a:p>
      </dgm:t>
    </dgm:pt>
    <dgm:pt modelId="{18AE1829-DB0E-473D-802A-E59C87244700}" type="parTrans" cxnId="{13077C56-21DB-4A31-AB99-2667033DAC1A}">
      <dgm:prSet/>
      <dgm:spPr/>
      <dgm:t>
        <a:bodyPr/>
        <a:lstStyle/>
        <a:p>
          <a:endParaRPr lang="en-GB"/>
        </a:p>
      </dgm:t>
    </dgm:pt>
    <dgm:pt modelId="{AA666B48-1DA1-4F96-88E9-5A8DFBACD9EB}" type="sibTrans" cxnId="{13077C56-21DB-4A31-AB99-2667033DAC1A}">
      <dgm:prSet/>
      <dgm:spPr/>
      <dgm:t>
        <a:bodyPr/>
        <a:lstStyle/>
        <a:p>
          <a:endParaRPr lang="en-GB"/>
        </a:p>
      </dgm:t>
    </dgm:pt>
    <dgm:pt modelId="{12A1D9E1-26DB-41EC-9E97-B6923868874F}">
      <dgm:prSet phldrT="[Text]"/>
      <dgm:spPr/>
      <dgm:t>
        <a:bodyPr/>
        <a:lstStyle/>
        <a:p>
          <a:r>
            <a:rPr lang="en-GB" dirty="0" smtClean="0"/>
            <a:t>Accountable care</a:t>
          </a:r>
          <a:endParaRPr lang="en-GB" dirty="0"/>
        </a:p>
      </dgm:t>
    </dgm:pt>
    <dgm:pt modelId="{F9CB8EE2-9CE0-41A1-99BC-3E587B9279B7}" type="parTrans" cxnId="{0CC3B059-3E4E-4F70-A9D3-0E0D74945D6C}">
      <dgm:prSet/>
      <dgm:spPr/>
      <dgm:t>
        <a:bodyPr/>
        <a:lstStyle/>
        <a:p>
          <a:endParaRPr lang="en-GB"/>
        </a:p>
      </dgm:t>
    </dgm:pt>
    <dgm:pt modelId="{1DA5D221-2091-4D64-B545-9480D99481BB}" type="sibTrans" cxnId="{0CC3B059-3E4E-4F70-A9D3-0E0D74945D6C}">
      <dgm:prSet/>
      <dgm:spPr/>
      <dgm:t>
        <a:bodyPr/>
        <a:lstStyle/>
        <a:p>
          <a:endParaRPr lang="en-GB"/>
        </a:p>
      </dgm:t>
    </dgm:pt>
    <dgm:pt modelId="{5343671E-FCD8-4A9F-A4A5-84437A97129F}">
      <dgm:prSet phldrT="[Text]"/>
      <dgm:spPr/>
      <dgm:t>
        <a:bodyPr/>
        <a:lstStyle/>
        <a:p>
          <a:r>
            <a:rPr lang="en-GB" dirty="0" smtClean="0"/>
            <a:t>Sector</a:t>
          </a:r>
          <a:endParaRPr lang="en-GB" dirty="0"/>
        </a:p>
      </dgm:t>
    </dgm:pt>
    <dgm:pt modelId="{EBDE4459-D66F-4901-8C54-33DF5623F478}" type="parTrans" cxnId="{14F99034-AD35-4D9B-8691-AC358E87743D}">
      <dgm:prSet/>
      <dgm:spPr/>
      <dgm:t>
        <a:bodyPr/>
        <a:lstStyle/>
        <a:p>
          <a:endParaRPr lang="en-GB"/>
        </a:p>
      </dgm:t>
    </dgm:pt>
    <dgm:pt modelId="{1ECEA599-9450-48F8-9DBD-AA0188AF8FDE}" type="sibTrans" cxnId="{14F99034-AD35-4D9B-8691-AC358E87743D}">
      <dgm:prSet/>
      <dgm:spPr/>
      <dgm:t>
        <a:bodyPr/>
        <a:lstStyle/>
        <a:p>
          <a:endParaRPr lang="en-GB"/>
        </a:p>
      </dgm:t>
    </dgm:pt>
    <dgm:pt modelId="{30E47AF3-9123-41C8-AADD-90244F38FF8D}">
      <dgm:prSet phldrT="[Text]"/>
      <dgm:spPr/>
      <dgm:t>
        <a:bodyPr/>
        <a:lstStyle/>
        <a:p>
          <a:r>
            <a:rPr lang="en-GB" dirty="0" smtClean="0"/>
            <a:t>Federations</a:t>
          </a:r>
          <a:endParaRPr lang="en-GB" dirty="0"/>
        </a:p>
      </dgm:t>
    </dgm:pt>
    <dgm:pt modelId="{D21ACEB5-F28E-4A27-83A8-190138294446}" type="parTrans" cxnId="{7E03C3C8-EBE8-41FB-A4D2-42841741EAA5}">
      <dgm:prSet/>
      <dgm:spPr/>
      <dgm:t>
        <a:bodyPr/>
        <a:lstStyle/>
        <a:p>
          <a:endParaRPr lang="en-GB"/>
        </a:p>
      </dgm:t>
    </dgm:pt>
    <dgm:pt modelId="{CF275F49-7EBF-4FCD-8086-045B024ECCD2}" type="sibTrans" cxnId="{7E03C3C8-EBE8-41FB-A4D2-42841741EAA5}">
      <dgm:prSet/>
      <dgm:spPr/>
      <dgm:t>
        <a:bodyPr/>
        <a:lstStyle/>
        <a:p>
          <a:endParaRPr lang="en-GB"/>
        </a:p>
      </dgm:t>
    </dgm:pt>
    <dgm:pt modelId="{2878F283-4E56-4416-9053-D98408ED552F}">
      <dgm:prSet phldrT="[Text]"/>
      <dgm:spPr/>
      <dgm:t>
        <a:bodyPr/>
        <a:lstStyle/>
        <a:p>
          <a:r>
            <a:rPr lang="en-GB" dirty="0" smtClean="0"/>
            <a:t>Practice</a:t>
          </a:r>
          <a:endParaRPr lang="en-GB" dirty="0"/>
        </a:p>
      </dgm:t>
    </dgm:pt>
    <dgm:pt modelId="{571DFD64-2319-41CE-B605-863A2BA9B4E7}" type="parTrans" cxnId="{650CFDDF-91E2-4F8D-9388-64200E3BA51B}">
      <dgm:prSet/>
      <dgm:spPr/>
      <dgm:t>
        <a:bodyPr/>
        <a:lstStyle/>
        <a:p>
          <a:endParaRPr lang="en-GB"/>
        </a:p>
      </dgm:t>
    </dgm:pt>
    <dgm:pt modelId="{065DFA64-0C8E-4B3D-8E21-ADF8C2D79F66}" type="sibTrans" cxnId="{650CFDDF-91E2-4F8D-9388-64200E3BA51B}">
      <dgm:prSet/>
      <dgm:spPr/>
      <dgm:t>
        <a:bodyPr/>
        <a:lstStyle/>
        <a:p>
          <a:endParaRPr lang="en-GB"/>
        </a:p>
      </dgm:t>
    </dgm:pt>
    <dgm:pt modelId="{2DB8DC17-C008-4AB1-8719-852A4AC04B23}">
      <dgm:prSet phldrT="[Text]"/>
      <dgm:spPr/>
      <dgm:t>
        <a:bodyPr/>
        <a:lstStyle/>
        <a:p>
          <a:r>
            <a:rPr lang="en-GB" dirty="0" smtClean="0"/>
            <a:t>Core team</a:t>
          </a:r>
          <a:endParaRPr lang="en-GB" dirty="0"/>
        </a:p>
      </dgm:t>
    </dgm:pt>
    <dgm:pt modelId="{F6A1D90C-209D-4505-893A-90C1319A77B5}" type="parTrans" cxnId="{287A2881-5102-4ABC-B05E-6944F5C109DF}">
      <dgm:prSet/>
      <dgm:spPr/>
      <dgm:t>
        <a:bodyPr/>
        <a:lstStyle/>
        <a:p>
          <a:endParaRPr lang="en-GB"/>
        </a:p>
      </dgm:t>
    </dgm:pt>
    <dgm:pt modelId="{359B4FE3-1063-4DE9-93E6-5660CC1F00B2}" type="sibTrans" cxnId="{287A2881-5102-4ABC-B05E-6944F5C109DF}">
      <dgm:prSet/>
      <dgm:spPr/>
      <dgm:t>
        <a:bodyPr/>
        <a:lstStyle/>
        <a:p>
          <a:endParaRPr lang="en-GB"/>
        </a:p>
      </dgm:t>
    </dgm:pt>
    <dgm:pt modelId="{E83A0B36-29F6-4E78-B02D-18257964D98F}">
      <dgm:prSet phldrT="[Text]"/>
      <dgm:spPr/>
      <dgm:t>
        <a:bodyPr/>
        <a:lstStyle/>
        <a:p>
          <a:r>
            <a:rPr lang="en-GB" dirty="0" smtClean="0"/>
            <a:t>Registered list</a:t>
          </a:r>
          <a:endParaRPr lang="en-GB" dirty="0"/>
        </a:p>
      </dgm:t>
    </dgm:pt>
    <dgm:pt modelId="{BBC853E8-1EBA-4207-9C12-277E75740141}" type="parTrans" cxnId="{D21128FF-2322-4A77-81A7-832FED1F64F2}">
      <dgm:prSet/>
      <dgm:spPr/>
      <dgm:t>
        <a:bodyPr/>
        <a:lstStyle/>
        <a:p>
          <a:endParaRPr lang="en-GB"/>
        </a:p>
      </dgm:t>
    </dgm:pt>
    <dgm:pt modelId="{9D7571DA-8818-49CC-9625-384CD436EE80}" type="sibTrans" cxnId="{D21128FF-2322-4A77-81A7-832FED1F64F2}">
      <dgm:prSet/>
      <dgm:spPr/>
      <dgm:t>
        <a:bodyPr/>
        <a:lstStyle/>
        <a:p>
          <a:endParaRPr lang="en-GB"/>
        </a:p>
      </dgm:t>
    </dgm:pt>
    <dgm:pt modelId="{7F9391DE-8FAF-4B7D-81BD-6767F917CA57}">
      <dgm:prSet phldrT="[Text]"/>
      <dgm:spPr/>
      <dgm:t>
        <a:bodyPr/>
        <a:lstStyle/>
        <a:p>
          <a:r>
            <a:rPr lang="en-GB" dirty="0" smtClean="0"/>
            <a:t>Primary Care Homes</a:t>
          </a:r>
          <a:endParaRPr lang="en-GB" dirty="0"/>
        </a:p>
      </dgm:t>
    </dgm:pt>
    <dgm:pt modelId="{CF915E5F-477E-4D03-8D60-20057EC9FC78}" type="parTrans" cxnId="{22537451-BC49-47E9-B8A6-B3E7E7DECEC9}">
      <dgm:prSet/>
      <dgm:spPr/>
      <dgm:t>
        <a:bodyPr/>
        <a:lstStyle/>
        <a:p>
          <a:endParaRPr lang="en-GB"/>
        </a:p>
      </dgm:t>
    </dgm:pt>
    <dgm:pt modelId="{FD7ECBA8-D4A9-44F6-8C7F-6B2BDFB1CB72}" type="sibTrans" cxnId="{22537451-BC49-47E9-B8A6-B3E7E7DECEC9}">
      <dgm:prSet/>
      <dgm:spPr/>
      <dgm:t>
        <a:bodyPr/>
        <a:lstStyle/>
        <a:p>
          <a:endParaRPr lang="en-GB"/>
        </a:p>
      </dgm:t>
    </dgm:pt>
    <dgm:pt modelId="{4157DB6D-CBE0-4414-BE7D-AA046EC43A77}" type="pres">
      <dgm:prSet presAssocID="{1D7C7E5E-5F62-4680-8A5E-5C84BF5E0890}" presName="Name0" presStyleCnt="0">
        <dgm:presLayoutVars>
          <dgm:chMax val="7"/>
          <dgm:dir/>
          <dgm:animLvl val="lvl"/>
          <dgm:resizeHandles val="exact"/>
        </dgm:presLayoutVars>
      </dgm:prSet>
      <dgm:spPr/>
      <dgm:t>
        <a:bodyPr/>
        <a:lstStyle/>
        <a:p>
          <a:endParaRPr lang="en-GB"/>
        </a:p>
      </dgm:t>
    </dgm:pt>
    <dgm:pt modelId="{C4581734-7B6C-4A5A-AFEC-26592F34B180}" type="pres">
      <dgm:prSet presAssocID="{C791A71B-0116-420E-8F12-7B680CDD51FE}" presName="circle1" presStyleLbl="node1" presStyleIdx="0" presStyleCnt="3"/>
      <dgm:spPr/>
    </dgm:pt>
    <dgm:pt modelId="{7B4BAD27-672C-41AC-8EAE-A739409C9231}" type="pres">
      <dgm:prSet presAssocID="{C791A71B-0116-420E-8F12-7B680CDD51FE}" presName="space" presStyleCnt="0"/>
      <dgm:spPr/>
    </dgm:pt>
    <dgm:pt modelId="{8470C67E-FCB2-49B9-B72E-10978D3ED0AA}" type="pres">
      <dgm:prSet presAssocID="{C791A71B-0116-420E-8F12-7B680CDD51FE}" presName="rect1" presStyleLbl="alignAcc1" presStyleIdx="0" presStyleCnt="3"/>
      <dgm:spPr/>
      <dgm:t>
        <a:bodyPr/>
        <a:lstStyle/>
        <a:p>
          <a:endParaRPr lang="en-GB"/>
        </a:p>
      </dgm:t>
    </dgm:pt>
    <dgm:pt modelId="{D474EDFE-D370-4816-8845-243CA198F387}" type="pres">
      <dgm:prSet presAssocID="{5343671E-FCD8-4A9F-A4A5-84437A97129F}" presName="vertSpace2" presStyleLbl="node1" presStyleIdx="0" presStyleCnt="3"/>
      <dgm:spPr/>
    </dgm:pt>
    <dgm:pt modelId="{9266763B-EF1F-463A-8ED0-F7E691C5B8CB}" type="pres">
      <dgm:prSet presAssocID="{5343671E-FCD8-4A9F-A4A5-84437A97129F}" presName="circle2" presStyleLbl="node1" presStyleIdx="1" presStyleCnt="3"/>
      <dgm:spPr/>
    </dgm:pt>
    <dgm:pt modelId="{BE189074-5E61-4019-A5FE-A622A48A09B6}" type="pres">
      <dgm:prSet presAssocID="{5343671E-FCD8-4A9F-A4A5-84437A97129F}" presName="rect2" presStyleLbl="alignAcc1" presStyleIdx="1" presStyleCnt="3"/>
      <dgm:spPr/>
      <dgm:t>
        <a:bodyPr/>
        <a:lstStyle/>
        <a:p>
          <a:endParaRPr lang="en-GB"/>
        </a:p>
      </dgm:t>
    </dgm:pt>
    <dgm:pt modelId="{83EA07E7-2FD6-4231-8600-4884863AB114}" type="pres">
      <dgm:prSet presAssocID="{2878F283-4E56-4416-9053-D98408ED552F}" presName="vertSpace3" presStyleLbl="node1" presStyleIdx="1" presStyleCnt="3"/>
      <dgm:spPr/>
    </dgm:pt>
    <dgm:pt modelId="{5587AE8C-7767-457C-9EA1-12A5549BEE52}" type="pres">
      <dgm:prSet presAssocID="{2878F283-4E56-4416-9053-D98408ED552F}" presName="circle3" presStyleLbl="node1" presStyleIdx="2" presStyleCnt="3"/>
      <dgm:spPr/>
    </dgm:pt>
    <dgm:pt modelId="{C0005F37-3C44-48A1-BC37-DF55AC32C64A}" type="pres">
      <dgm:prSet presAssocID="{2878F283-4E56-4416-9053-D98408ED552F}" presName="rect3" presStyleLbl="alignAcc1" presStyleIdx="2" presStyleCnt="3"/>
      <dgm:spPr/>
      <dgm:t>
        <a:bodyPr/>
        <a:lstStyle/>
        <a:p>
          <a:endParaRPr lang="en-GB"/>
        </a:p>
      </dgm:t>
    </dgm:pt>
    <dgm:pt modelId="{D9B4C258-93FF-4A8C-9541-CEE8E33F1AAD}" type="pres">
      <dgm:prSet presAssocID="{C791A71B-0116-420E-8F12-7B680CDD51FE}" presName="rect1ParTx" presStyleLbl="alignAcc1" presStyleIdx="2" presStyleCnt="3">
        <dgm:presLayoutVars>
          <dgm:chMax val="1"/>
          <dgm:bulletEnabled val="1"/>
        </dgm:presLayoutVars>
      </dgm:prSet>
      <dgm:spPr/>
      <dgm:t>
        <a:bodyPr/>
        <a:lstStyle/>
        <a:p>
          <a:endParaRPr lang="en-GB"/>
        </a:p>
      </dgm:t>
    </dgm:pt>
    <dgm:pt modelId="{AE656A3C-8FA2-47DF-95A6-1550EC20ED8E}" type="pres">
      <dgm:prSet presAssocID="{C791A71B-0116-420E-8F12-7B680CDD51FE}" presName="rect1ChTx" presStyleLbl="alignAcc1" presStyleIdx="2" presStyleCnt="3">
        <dgm:presLayoutVars>
          <dgm:bulletEnabled val="1"/>
        </dgm:presLayoutVars>
      </dgm:prSet>
      <dgm:spPr/>
      <dgm:t>
        <a:bodyPr/>
        <a:lstStyle/>
        <a:p>
          <a:endParaRPr lang="en-GB"/>
        </a:p>
      </dgm:t>
    </dgm:pt>
    <dgm:pt modelId="{3AC3763C-190C-42D9-A914-F67A503A2559}" type="pres">
      <dgm:prSet presAssocID="{5343671E-FCD8-4A9F-A4A5-84437A97129F}" presName="rect2ParTx" presStyleLbl="alignAcc1" presStyleIdx="2" presStyleCnt="3">
        <dgm:presLayoutVars>
          <dgm:chMax val="1"/>
          <dgm:bulletEnabled val="1"/>
        </dgm:presLayoutVars>
      </dgm:prSet>
      <dgm:spPr/>
      <dgm:t>
        <a:bodyPr/>
        <a:lstStyle/>
        <a:p>
          <a:endParaRPr lang="en-GB"/>
        </a:p>
      </dgm:t>
    </dgm:pt>
    <dgm:pt modelId="{40540575-C2A4-41EF-8453-B17C3BD5B9E7}" type="pres">
      <dgm:prSet presAssocID="{5343671E-FCD8-4A9F-A4A5-84437A97129F}" presName="rect2ChTx" presStyleLbl="alignAcc1" presStyleIdx="2" presStyleCnt="3">
        <dgm:presLayoutVars>
          <dgm:bulletEnabled val="1"/>
        </dgm:presLayoutVars>
      </dgm:prSet>
      <dgm:spPr/>
      <dgm:t>
        <a:bodyPr/>
        <a:lstStyle/>
        <a:p>
          <a:endParaRPr lang="en-GB"/>
        </a:p>
      </dgm:t>
    </dgm:pt>
    <dgm:pt modelId="{BEA1CAAD-066D-4AA6-AD61-7CCA20BD0788}" type="pres">
      <dgm:prSet presAssocID="{2878F283-4E56-4416-9053-D98408ED552F}" presName="rect3ParTx" presStyleLbl="alignAcc1" presStyleIdx="2" presStyleCnt="3">
        <dgm:presLayoutVars>
          <dgm:chMax val="1"/>
          <dgm:bulletEnabled val="1"/>
        </dgm:presLayoutVars>
      </dgm:prSet>
      <dgm:spPr/>
      <dgm:t>
        <a:bodyPr/>
        <a:lstStyle/>
        <a:p>
          <a:endParaRPr lang="en-GB"/>
        </a:p>
      </dgm:t>
    </dgm:pt>
    <dgm:pt modelId="{122EF117-5AB2-4D2D-9E65-9F459617AAC1}" type="pres">
      <dgm:prSet presAssocID="{2878F283-4E56-4416-9053-D98408ED552F}" presName="rect3ChTx" presStyleLbl="alignAcc1" presStyleIdx="2" presStyleCnt="3">
        <dgm:presLayoutVars>
          <dgm:bulletEnabled val="1"/>
        </dgm:presLayoutVars>
      </dgm:prSet>
      <dgm:spPr/>
      <dgm:t>
        <a:bodyPr/>
        <a:lstStyle/>
        <a:p>
          <a:endParaRPr lang="en-GB"/>
        </a:p>
      </dgm:t>
    </dgm:pt>
  </dgm:ptLst>
  <dgm:cxnLst>
    <dgm:cxn modelId="{DF2296E5-F448-4512-BC13-C51CB39330C8}" type="presOf" srcId="{30E47AF3-9123-41C8-AADD-90244F38FF8D}" destId="{40540575-C2A4-41EF-8453-B17C3BD5B9E7}" srcOrd="0" destOrd="0" presId="urn:microsoft.com/office/officeart/2005/8/layout/target3"/>
    <dgm:cxn modelId="{287A2881-5102-4ABC-B05E-6944F5C109DF}" srcId="{2878F283-4E56-4416-9053-D98408ED552F}" destId="{2DB8DC17-C008-4AB1-8719-852A4AC04B23}" srcOrd="0" destOrd="0" parTransId="{F6A1D90C-209D-4505-893A-90C1319A77B5}" sibTransId="{359B4FE3-1063-4DE9-93E6-5660CC1F00B2}"/>
    <dgm:cxn modelId="{427DDAA8-2FDE-47BC-AB74-810CCB3E2DAA}" type="presOf" srcId="{C791A71B-0116-420E-8F12-7B680CDD51FE}" destId="{8470C67E-FCB2-49B9-B72E-10978D3ED0AA}" srcOrd="0" destOrd="0" presId="urn:microsoft.com/office/officeart/2005/8/layout/target3"/>
    <dgm:cxn modelId="{70DB4170-BBE4-47A9-98A9-6FADB861EA79}" type="presOf" srcId="{C791A71B-0116-420E-8F12-7B680CDD51FE}" destId="{D9B4C258-93FF-4A8C-9541-CEE8E33F1AAD}" srcOrd="1" destOrd="0" presId="urn:microsoft.com/office/officeart/2005/8/layout/target3"/>
    <dgm:cxn modelId="{B0337EAB-DED8-4337-AF68-37A5B16B13DE}" type="presOf" srcId="{5343671E-FCD8-4A9F-A4A5-84437A97129F}" destId="{BE189074-5E61-4019-A5FE-A622A48A09B6}" srcOrd="0" destOrd="0" presId="urn:microsoft.com/office/officeart/2005/8/layout/target3"/>
    <dgm:cxn modelId="{C610A8E4-E211-4F83-8622-BF17830D2E9B}" type="presOf" srcId="{12A1D9E1-26DB-41EC-9E97-B6923868874F}" destId="{AE656A3C-8FA2-47DF-95A6-1550EC20ED8E}" srcOrd="0" destOrd="1" presId="urn:microsoft.com/office/officeart/2005/8/layout/target3"/>
    <dgm:cxn modelId="{18D55781-7CE9-4371-B594-D270D9E34FF1}" type="presOf" srcId="{E83A0B36-29F6-4E78-B02D-18257964D98F}" destId="{122EF117-5AB2-4D2D-9E65-9F459617AAC1}" srcOrd="0" destOrd="1" presId="urn:microsoft.com/office/officeart/2005/8/layout/target3"/>
    <dgm:cxn modelId="{13077C56-21DB-4A31-AB99-2667033DAC1A}" srcId="{C791A71B-0116-420E-8F12-7B680CDD51FE}" destId="{CC2CEDD6-4FFE-4465-BF88-4BA77F84890A}" srcOrd="0" destOrd="0" parTransId="{18AE1829-DB0E-473D-802A-E59C87244700}" sibTransId="{AA666B48-1DA1-4F96-88E9-5A8DFBACD9EB}"/>
    <dgm:cxn modelId="{7E03C3C8-EBE8-41FB-A4D2-42841741EAA5}" srcId="{5343671E-FCD8-4A9F-A4A5-84437A97129F}" destId="{30E47AF3-9123-41C8-AADD-90244F38FF8D}" srcOrd="0" destOrd="0" parTransId="{D21ACEB5-F28E-4A27-83A8-190138294446}" sibTransId="{CF275F49-7EBF-4FCD-8086-045B024ECCD2}"/>
    <dgm:cxn modelId="{95CA49A4-C318-4A43-B35F-6058EE904221}" type="presOf" srcId="{1D7C7E5E-5F62-4680-8A5E-5C84BF5E0890}" destId="{4157DB6D-CBE0-4414-BE7D-AA046EC43A77}" srcOrd="0" destOrd="0" presId="urn:microsoft.com/office/officeart/2005/8/layout/target3"/>
    <dgm:cxn modelId="{F20B97EE-5516-4736-9C58-C4833AC9AE94}" type="presOf" srcId="{2DB8DC17-C008-4AB1-8719-852A4AC04B23}" destId="{122EF117-5AB2-4D2D-9E65-9F459617AAC1}" srcOrd="0" destOrd="0" presId="urn:microsoft.com/office/officeart/2005/8/layout/target3"/>
    <dgm:cxn modelId="{40F5197B-A94B-401B-83E7-96D77125B404}" type="presOf" srcId="{7F9391DE-8FAF-4B7D-81BD-6767F917CA57}" destId="{40540575-C2A4-41EF-8453-B17C3BD5B9E7}" srcOrd="0" destOrd="1" presId="urn:microsoft.com/office/officeart/2005/8/layout/target3"/>
    <dgm:cxn modelId="{D21128FF-2322-4A77-81A7-832FED1F64F2}" srcId="{2878F283-4E56-4416-9053-D98408ED552F}" destId="{E83A0B36-29F6-4E78-B02D-18257964D98F}" srcOrd="1" destOrd="0" parTransId="{BBC853E8-1EBA-4207-9C12-277E75740141}" sibTransId="{9D7571DA-8818-49CC-9625-384CD436EE80}"/>
    <dgm:cxn modelId="{CF859218-A594-4401-84BC-9FE45D66A032}" type="presOf" srcId="{CC2CEDD6-4FFE-4465-BF88-4BA77F84890A}" destId="{AE656A3C-8FA2-47DF-95A6-1550EC20ED8E}" srcOrd="0" destOrd="0" presId="urn:microsoft.com/office/officeart/2005/8/layout/target3"/>
    <dgm:cxn modelId="{9BCBFB65-BC7F-4584-8635-227E9BD7EAF6}" srcId="{1D7C7E5E-5F62-4680-8A5E-5C84BF5E0890}" destId="{C791A71B-0116-420E-8F12-7B680CDD51FE}" srcOrd="0" destOrd="0" parTransId="{429376C0-2C8A-474B-B2CD-23D39374DB76}" sibTransId="{6F4B5697-2AE5-4D57-B92F-406A44A067FC}"/>
    <dgm:cxn modelId="{650CFDDF-91E2-4F8D-9388-64200E3BA51B}" srcId="{1D7C7E5E-5F62-4680-8A5E-5C84BF5E0890}" destId="{2878F283-4E56-4416-9053-D98408ED552F}" srcOrd="2" destOrd="0" parTransId="{571DFD64-2319-41CE-B605-863A2BA9B4E7}" sibTransId="{065DFA64-0C8E-4B3D-8E21-ADF8C2D79F66}"/>
    <dgm:cxn modelId="{0CC3B059-3E4E-4F70-A9D3-0E0D74945D6C}" srcId="{C791A71B-0116-420E-8F12-7B680CDD51FE}" destId="{12A1D9E1-26DB-41EC-9E97-B6923868874F}" srcOrd="1" destOrd="0" parTransId="{F9CB8EE2-9CE0-41A1-99BC-3E587B9279B7}" sibTransId="{1DA5D221-2091-4D64-B545-9480D99481BB}"/>
    <dgm:cxn modelId="{BE7BFD6C-8C31-470E-8286-61C5F178AEEA}" type="presOf" srcId="{2878F283-4E56-4416-9053-D98408ED552F}" destId="{BEA1CAAD-066D-4AA6-AD61-7CCA20BD0788}" srcOrd="1" destOrd="0" presId="urn:microsoft.com/office/officeart/2005/8/layout/target3"/>
    <dgm:cxn modelId="{35701D47-7C5F-464F-AB3C-6225F3B156FA}" type="presOf" srcId="{5343671E-FCD8-4A9F-A4A5-84437A97129F}" destId="{3AC3763C-190C-42D9-A914-F67A503A2559}" srcOrd="1" destOrd="0" presId="urn:microsoft.com/office/officeart/2005/8/layout/target3"/>
    <dgm:cxn modelId="{22537451-BC49-47E9-B8A6-B3E7E7DECEC9}" srcId="{5343671E-FCD8-4A9F-A4A5-84437A97129F}" destId="{7F9391DE-8FAF-4B7D-81BD-6767F917CA57}" srcOrd="1" destOrd="0" parTransId="{CF915E5F-477E-4D03-8D60-20057EC9FC78}" sibTransId="{FD7ECBA8-D4A9-44F6-8C7F-6B2BDFB1CB72}"/>
    <dgm:cxn modelId="{942EE4F7-B648-4879-85F0-AE64D7081CF1}" type="presOf" srcId="{2878F283-4E56-4416-9053-D98408ED552F}" destId="{C0005F37-3C44-48A1-BC37-DF55AC32C64A}" srcOrd="0" destOrd="0" presId="urn:microsoft.com/office/officeart/2005/8/layout/target3"/>
    <dgm:cxn modelId="{14F99034-AD35-4D9B-8691-AC358E87743D}" srcId="{1D7C7E5E-5F62-4680-8A5E-5C84BF5E0890}" destId="{5343671E-FCD8-4A9F-A4A5-84437A97129F}" srcOrd="1" destOrd="0" parTransId="{EBDE4459-D66F-4901-8C54-33DF5623F478}" sibTransId="{1ECEA599-9450-48F8-9DBD-AA0188AF8FDE}"/>
    <dgm:cxn modelId="{B9B37F0C-B460-485A-9DB8-9554FC8093BE}" type="presParOf" srcId="{4157DB6D-CBE0-4414-BE7D-AA046EC43A77}" destId="{C4581734-7B6C-4A5A-AFEC-26592F34B180}" srcOrd="0" destOrd="0" presId="urn:microsoft.com/office/officeart/2005/8/layout/target3"/>
    <dgm:cxn modelId="{E30E81B7-07E7-4D0B-A678-5B1A17EEF1EE}" type="presParOf" srcId="{4157DB6D-CBE0-4414-BE7D-AA046EC43A77}" destId="{7B4BAD27-672C-41AC-8EAE-A739409C9231}" srcOrd="1" destOrd="0" presId="urn:microsoft.com/office/officeart/2005/8/layout/target3"/>
    <dgm:cxn modelId="{75667439-6F7F-4F70-BDC5-3DC7A5B94DEC}" type="presParOf" srcId="{4157DB6D-CBE0-4414-BE7D-AA046EC43A77}" destId="{8470C67E-FCB2-49B9-B72E-10978D3ED0AA}" srcOrd="2" destOrd="0" presId="urn:microsoft.com/office/officeart/2005/8/layout/target3"/>
    <dgm:cxn modelId="{EA6D8CC2-3DAB-4969-AEA1-6D2366469AF2}" type="presParOf" srcId="{4157DB6D-CBE0-4414-BE7D-AA046EC43A77}" destId="{D474EDFE-D370-4816-8845-243CA198F387}" srcOrd="3" destOrd="0" presId="urn:microsoft.com/office/officeart/2005/8/layout/target3"/>
    <dgm:cxn modelId="{0CBD1193-848F-4F30-959A-D827EAA6298D}" type="presParOf" srcId="{4157DB6D-CBE0-4414-BE7D-AA046EC43A77}" destId="{9266763B-EF1F-463A-8ED0-F7E691C5B8CB}" srcOrd="4" destOrd="0" presId="urn:microsoft.com/office/officeart/2005/8/layout/target3"/>
    <dgm:cxn modelId="{94FD918F-4B12-4F0F-AA1E-AE321D8BA9A4}" type="presParOf" srcId="{4157DB6D-CBE0-4414-BE7D-AA046EC43A77}" destId="{BE189074-5E61-4019-A5FE-A622A48A09B6}" srcOrd="5" destOrd="0" presId="urn:microsoft.com/office/officeart/2005/8/layout/target3"/>
    <dgm:cxn modelId="{B80DB7C9-9B4B-458C-8969-EFDD501339FD}" type="presParOf" srcId="{4157DB6D-CBE0-4414-BE7D-AA046EC43A77}" destId="{83EA07E7-2FD6-4231-8600-4884863AB114}" srcOrd="6" destOrd="0" presId="urn:microsoft.com/office/officeart/2005/8/layout/target3"/>
    <dgm:cxn modelId="{AA4534E2-E89C-4864-A59F-EF058ECE8CCA}" type="presParOf" srcId="{4157DB6D-CBE0-4414-BE7D-AA046EC43A77}" destId="{5587AE8C-7767-457C-9EA1-12A5549BEE52}" srcOrd="7" destOrd="0" presId="urn:microsoft.com/office/officeart/2005/8/layout/target3"/>
    <dgm:cxn modelId="{D186199C-5A26-4E00-AE2A-4837352C192A}" type="presParOf" srcId="{4157DB6D-CBE0-4414-BE7D-AA046EC43A77}" destId="{C0005F37-3C44-48A1-BC37-DF55AC32C64A}" srcOrd="8" destOrd="0" presId="urn:microsoft.com/office/officeart/2005/8/layout/target3"/>
    <dgm:cxn modelId="{C53A9CDD-6E87-452F-ABB3-A93EAC34E486}" type="presParOf" srcId="{4157DB6D-CBE0-4414-BE7D-AA046EC43A77}" destId="{D9B4C258-93FF-4A8C-9541-CEE8E33F1AAD}" srcOrd="9" destOrd="0" presId="urn:microsoft.com/office/officeart/2005/8/layout/target3"/>
    <dgm:cxn modelId="{2CE8865A-2109-4B8A-9655-638CA823F87F}" type="presParOf" srcId="{4157DB6D-CBE0-4414-BE7D-AA046EC43A77}" destId="{AE656A3C-8FA2-47DF-95A6-1550EC20ED8E}" srcOrd="10" destOrd="0" presId="urn:microsoft.com/office/officeart/2005/8/layout/target3"/>
    <dgm:cxn modelId="{FE15100A-3B98-4B68-9929-22C09314F2F7}" type="presParOf" srcId="{4157DB6D-CBE0-4414-BE7D-AA046EC43A77}" destId="{3AC3763C-190C-42D9-A914-F67A503A2559}" srcOrd="11" destOrd="0" presId="urn:microsoft.com/office/officeart/2005/8/layout/target3"/>
    <dgm:cxn modelId="{4E41E3C6-60DE-44A8-8B7F-A874B6DAE861}" type="presParOf" srcId="{4157DB6D-CBE0-4414-BE7D-AA046EC43A77}" destId="{40540575-C2A4-41EF-8453-B17C3BD5B9E7}" srcOrd="12" destOrd="0" presId="urn:microsoft.com/office/officeart/2005/8/layout/target3"/>
    <dgm:cxn modelId="{18952E58-52A7-493D-A208-D2B6DADFF125}" type="presParOf" srcId="{4157DB6D-CBE0-4414-BE7D-AA046EC43A77}" destId="{BEA1CAAD-066D-4AA6-AD61-7CCA20BD0788}" srcOrd="13" destOrd="0" presId="urn:microsoft.com/office/officeart/2005/8/layout/target3"/>
    <dgm:cxn modelId="{D7923644-0C73-4932-AB5E-4E93CC8263D1}" type="presParOf" srcId="{4157DB6D-CBE0-4414-BE7D-AA046EC43A77}" destId="{122EF117-5AB2-4D2D-9E65-9F459617AAC1}"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72D3DE-62AC-46C5-A202-28D903B1D33B}" type="doc">
      <dgm:prSet loTypeId="urn:microsoft.com/office/officeart/2005/8/layout/venn1" loCatId="relationship" qsTypeId="urn:microsoft.com/office/officeart/2005/8/quickstyle/simple1" qsCatId="simple" csTypeId="urn:microsoft.com/office/officeart/2005/8/colors/accent1_2" csCatId="accent1" phldr="1"/>
      <dgm:spPr/>
    </dgm:pt>
    <dgm:pt modelId="{EBA6C2EA-1AE7-4A38-90C8-DB705781F91F}">
      <dgm:prSet phldrT="[Text]"/>
      <dgm:spPr/>
      <dgm:t>
        <a:bodyPr/>
        <a:lstStyle/>
        <a:p>
          <a:r>
            <a:rPr lang="en-GB" dirty="0" smtClean="0"/>
            <a:t>Improved patient care </a:t>
          </a:r>
          <a:endParaRPr lang="en-GB" dirty="0"/>
        </a:p>
      </dgm:t>
    </dgm:pt>
    <dgm:pt modelId="{6962250F-EB02-4C36-9B31-23931CF6633D}" type="parTrans" cxnId="{6374787D-8BB9-4042-8EEE-993E27748C4A}">
      <dgm:prSet/>
      <dgm:spPr/>
      <dgm:t>
        <a:bodyPr/>
        <a:lstStyle/>
        <a:p>
          <a:endParaRPr lang="en-GB"/>
        </a:p>
      </dgm:t>
    </dgm:pt>
    <dgm:pt modelId="{2126FFFF-B8F6-4DAD-8A97-B9EF2424F7DF}" type="sibTrans" cxnId="{6374787D-8BB9-4042-8EEE-993E27748C4A}">
      <dgm:prSet/>
      <dgm:spPr/>
      <dgm:t>
        <a:bodyPr/>
        <a:lstStyle/>
        <a:p>
          <a:endParaRPr lang="en-GB"/>
        </a:p>
      </dgm:t>
    </dgm:pt>
    <dgm:pt modelId="{9D8661AC-54DA-4259-8F66-93D5407E649A}">
      <dgm:prSet phldrT="[Text]"/>
      <dgm:spPr/>
      <dgm:t>
        <a:bodyPr/>
        <a:lstStyle/>
        <a:p>
          <a:r>
            <a:rPr lang="en-GB" dirty="0" smtClean="0"/>
            <a:t>Benefits to health and care system</a:t>
          </a:r>
          <a:endParaRPr lang="en-GB" dirty="0"/>
        </a:p>
      </dgm:t>
    </dgm:pt>
    <dgm:pt modelId="{FC7F44F8-4242-47DA-8A87-B70A866FEBCF}" type="parTrans" cxnId="{7D255059-AD39-4FF2-AF37-A7B81F7DE227}">
      <dgm:prSet/>
      <dgm:spPr/>
      <dgm:t>
        <a:bodyPr/>
        <a:lstStyle/>
        <a:p>
          <a:endParaRPr lang="en-GB"/>
        </a:p>
      </dgm:t>
    </dgm:pt>
    <dgm:pt modelId="{4C434449-B7C8-4AAC-9325-AC5C45C5351D}" type="sibTrans" cxnId="{7D255059-AD39-4FF2-AF37-A7B81F7DE227}">
      <dgm:prSet/>
      <dgm:spPr/>
      <dgm:t>
        <a:bodyPr/>
        <a:lstStyle/>
        <a:p>
          <a:endParaRPr lang="en-GB"/>
        </a:p>
      </dgm:t>
    </dgm:pt>
    <dgm:pt modelId="{424A1E21-58B7-4BB2-A96F-7D8814CFEF33}">
      <dgm:prSet phldrT="[Text]"/>
      <dgm:spPr/>
      <dgm:t>
        <a:bodyPr/>
        <a:lstStyle/>
        <a:p>
          <a:r>
            <a:rPr lang="en-GB" dirty="0" smtClean="0"/>
            <a:t>Increased general practice resilience</a:t>
          </a:r>
          <a:endParaRPr lang="en-GB" dirty="0"/>
        </a:p>
      </dgm:t>
    </dgm:pt>
    <dgm:pt modelId="{5E319620-E74A-4D6E-91A0-9D40C39EFA38}" type="parTrans" cxnId="{12A3DE3F-CE42-4A04-BAE6-AFDF6CB41A78}">
      <dgm:prSet/>
      <dgm:spPr/>
      <dgm:t>
        <a:bodyPr/>
        <a:lstStyle/>
        <a:p>
          <a:endParaRPr lang="en-GB"/>
        </a:p>
      </dgm:t>
    </dgm:pt>
    <dgm:pt modelId="{C108BDFE-84B2-464E-AF5C-23196E08FFD2}" type="sibTrans" cxnId="{12A3DE3F-CE42-4A04-BAE6-AFDF6CB41A78}">
      <dgm:prSet/>
      <dgm:spPr/>
      <dgm:t>
        <a:bodyPr/>
        <a:lstStyle/>
        <a:p>
          <a:endParaRPr lang="en-GB"/>
        </a:p>
      </dgm:t>
    </dgm:pt>
    <dgm:pt modelId="{CC736033-C9EC-421D-8D5C-371D6F6267CF}" type="pres">
      <dgm:prSet presAssocID="{2D72D3DE-62AC-46C5-A202-28D903B1D33B}" presName="compositeShape" presStyleCnt="0">
        <dgm:presLayoutVars>
          <dgm:chMax val="7"/>
          <dgm:dir/>
          <dgm:resizeHandles val="exact"/>
        </dgm:presLayoutVars>
      </dgm:prSet>
      <dgm:spPr/>
    </dgm:pt>
    <dgm:pt modelId="{56F641C2-7F8A-47DB-8A74-58A09734879A}" type="pres">
      <dgm:prSet presAssocID="{EBA6C2EA-1AE7-4A38-90C8-DB705781F91F}" presName="circ1" presStyleLbl="vennNode1" presStyleIdx="0" presStyleCnt="3"/>
      <dgm:spPr/>
      <dgm:t>
        <a:bodyPr/>
        <a:lstStyle/>
        <a:p>
          <a:endParaRPr lang="en-GB"/>
        </a:p>
      </dgm:t>
    </dgm:pt>
    <dgm:pt modelId="{47FB0B33-06CB-4BDD-92DE-AE4548167698}" type="pres">
      <dgm:prSet presAssocID="{EBA6C2EA-1AE7-4A38-90C8-DB705781F91F}" presName="circ1Tx" presStyleLbl="revTx" presStyleIdx="0" presStyleCnt="0">
        <dgm:presLayoutVars>
          <dgm:chMax val="0"/>
          <dgm:chPref val="0"/>
          <dgm:bulletEnabled val="1"/>
        </dgm:presLayoutVars>
      </dgm:prSet>
      <dgm:spPr/>
      <dgm:t>
        <a:bodyPr/>
        <a:lstStyle/>
        <a:p>
          <a:endParaRPr lang="en-GB"/>
        </a:p>
      </dgm:t>
    </dgm:pt>
    <dgm:pt modelId="{751E1CD6-A594-48B8-8D3D-AB91C6B7D03C}" type="pres">
      <dgm:prSet presAssocID="{9D8661AC-54DA-4259-8F66-93D5407E649A}" presName="circ2" presStyleLbl="vennNode1" presStyleIdx="1" presStyleCnt="3"/>
      <dgm:spPr/>
      <dgm:t>
        <a:bodyPr/>
        <a:lstStyle/>
        <a:p>
          <a:endParaRPr lang="en-GB"/>
        </a:p>
      </dgm:t>
    </dgm:pt>
    <dgm:pt modelId="{6383D5F2-B054-48BB-BEB9-65586ED97BC0}" type="pres">
      <dgm:prSet presAssocID="{9D8661AC-54DA-4259-8F66-93D5407E649A}" presName="circ2Tx" presStyleLbl="revTx" presStyleIdx="0" presStyleCnt="0">
        <dgm:presLayoutVars>
          <dgm:chMax val="0"/>
          <dgm:chPref val="0"/>
          <dgm:bulletEnabled val="1"/>
        </dgm:presLayoutVars>
      </dgm:prSet>
      <dgm:spPr/>
      <dgm:t>
        <a:bodyPr/>
        <a:lstStyle/>
        <a:p>
          <a:endParaRPr lang="en-GB"/>
        </a:p>
      </dgm:t>
    </dgm:pt>
    <dgm:pt modelId="{B716A948-E634-4A6E-9D67-C847AA158C46}" type="pres">
      <dgm:prSet presAssocID="{424A1E21-58B7-4BB2-A96F-7D8814CFEF33}" presName="circ3" presStyleLbl="vennNode1" presStyleIdx="2" presStyleCnt="3"/>
      <dgm:spPr/>
      <dgm:t>
        <a:bodyPr/>
        <a:lstStyle/>
        <a:p>
          <a:endParaRPr lang="en-GB"/>
        </a:p>
      </dgm:t>
    </dgm:pt>
    <dgm:pt modelId="{47DB5BEE-A00C-4332-ACA0-3CAAF9F423EC}" type="pres">
      <dgm:prSet presAssocID="{424A1E21-58B7-4BB2-A96F-7D8814CFEF33}" presName="circ3Tx" presStyleLbl="revTx" presStyleIdx="0" presStyleCnt="0">
        <dgm:presLayoutVars>
          <dgm:chMax val="0"/>
          <dgm:chPref val="0"/>
          <dgm:bulletEnabled val="1"/>
        </dgm:presLayoutVars>
      </dgm:prSet>
      <dgm:spPr/>
      <dgm:t>
        <a:bodyPr/>
        <a:lstStyle/>
        <a:p>
          <a:endParaRPr lang="en-GB"/>
        </a:p>
      </dgm:t>
    </dgm:pt>
  </dgm:ptLst>
  <dgm:cxnLst>
    <dgm:cxn modelId="{EBFE2586-D728-4287-9955-44AEC89188F1}" type="presOf" srcId="{EBA6C2EA-1AE7-4A38-90C8-DB705781F91F}" destId="{56F641C2-7F8A-47DB-8A74-58A09734879A}" srcOrd="0" destOrd="0" presId="urn:microsoft.com/office/officeart/2005/8/layout/venn1"/>
    <dgm:cxn modelId="{7D255059-AD39-4FF2-AF37-A7B81F7DE227}" srcId="{2D72D3DE-62AC-46C5-A202-28D903B1D33B}" destId="{9D8661AC-54DA-4259-8F66-93D5407E649A}" srcOrd="1" destOrd="0" parTransId="{FC7F44F8-4242-47DA-8A87-B70A866FEBCF}" sibTransId="{4C434449-B7C8-4AAC-9325-AC5C45C5351D}"/>
    <dgm:cxn modelId="{06591DA1-6269-4954-8DF4-9AA9EE08C057}" type="presOf" srcId="{EBA6C2EA-1AE7-4A38-90C8-DB705781F91F}" destId="{47FB0B33-06CB-4BDD-92DE-AE4548167698}" srcOrd="1" destOrd="0" presId="urn:microsoft.com/office/officeart/2005/8/layout/venn1"/>
    <dgm:cxn modelId="{90934908-17BA-43BC-B7CC-300365315DAC}" type="presOf" srcId="{424A1E21-58B7-4BB2-A96F-7D8814CFEF33}" destId="{47DB5BEE-A00C-4332-ACA0-3CAAF9F423EC}" srcOrd="1" destOrd="0" presId="urn:microsoft.com/office/officeart/2005/8/layout/venn1"/>
    <dgm:cxn modelId="{252EAB58-378A-40B9-AB2A-4EC1331DA383}" type="presOf" srcId="{2D72D3DE-62AC-46C5-A202-28D903B1D33B}" destId="{CC736033-C9EC-421D-8D5C-371D6F6267CF}" srcOrd="0" destOrd="0" presId="urn:microsoft.com/office/officeart/2005/8/layout/venn1"/>
    <dgm:cxn modelId="{6EF332CB-9424-4242-B1AD-E8DD6394FEB5}" type="presOf" srcId="{9D8661AC-54DA-4259-8F66-93D5407E649A}" destId="{6383D5F2-B054-48BB-BEB9-65586ED97BC0}" srcOrd="1" destOrd="0" presId="urn:microsoft.com/office/officeart/2005/8/layout/venn1"/>
    <dgm:cxn modelId="{12A3DE3F-CE42-4A04-BAE6-AFDF6CB41A78}" srcId="{2D72D3DE-62AC-46C5-A202-28D903B1D33B}" destId="{424A1E21-58B7-4BB2-A96F-7D8814CFEF33}" srcOrd="2" destOrd="0" parTransId="{5E319620-E74A-4D6E-91A0-9D40C39EFA38}" sibTransId="{C108BDFE-84B2-464E-AF5C-23196E08FFD2}"/>
    <dgm:cxn modelId="{6374787D-8BB9-4042-8EEE-993E27748C4A}" srcId="{2D72D3DE-62AC-46C5-A202-28D903B1D33B}" destId="{EBA6C2EA-1AE7-4A38-90C8-DB705781F91F}" srcOrd="0" destOrd="0" parTransId="{6962250F-EB02-4C36-9B31-23931CF6633D}" sibTransId="{2126FFFF-B8F6-4DAD-8A97-B9EF2424F7DF}"/>
    <dgm:cxn modelId="{F1A3F272-9929-4B01-A696-0DFA5F603B6A}" type="presOf" srcId="{424A1E21-58B7-4BB2-A96F-7D8814CFEF33}" destId="{B716A948-E634-4A6E-9D67-C847AA158C46}" srcOrd="0" destOrd="0" presId="urn:microsoft.com/office/officeart/2005/8/layout/venn1"/>
    <dgm:cxn modelId="{A389E107-D4FB-4EE1-9E65-CCDBFBA81E35}" type="presOf" srcId="{9D8661AC-54DA-4259-8F66-93D5407E649A}" destId="{751E1CD6-A594-48B8-8D3D-AB91C6B7D03C}" srcOrd="0" destOrd="0" presId="urn:microsoft.com/office/officeart/2005/8/layout/venn1"/>
    <dgm:cxn modelId="{5501D15A-222C-412C-996A-4B483EECCD65}" type="presParOf" srcId="{CC736033-C9EC-421D-8D5C-371D6F6267CF}" destId="{56F641C2-7F8A-47DB-8A74-58A09734879A}" srcOrd="0" destOrd="0" presId="urn:microsoft.com/office/officeart/2005/8/layout/venn1"/>
    <dgm:cxn modelId="{8882610B-B05E-4954-A4BA-880434414344}" type="presParOf" srcId="{CC736033-C9EC-421D-8D5C-371D6F6267CF}" destId="{47FB0B33-06CB-4BDD-92DE-AE4548167698}" srcOrd="1" destOrd="0" presId="urn:microsoft.com/office/officeart/2005/8/layout/venn1"/>
    <dgm:cxn modelId="{32DDF3AA-3BDE-4EDA-9436-0438AF047A2C}" type="presParOf" srcId="{CC736033-C9EC-421D-8D5C-371D6F6267CF}" destId="{751E1CD6-A594-48B8-8D3D-AB91C6B7D03C}" srcOrd="2" destOrd="0" presId="urn:microsoft.com/office/officeart/2005/8/layout/venn1"/>
    <dgm:cxn modelId="{972D013A-B7C9-4078-875C-1AB3307FF534}" type="presParOf" srcId="{CC736033-C9EC-421D-8D5C-371D6F6267CF}" destId="{6383D5F2-B054-48BB-BEB9-65586ED97BC0}" srcOrd="3" destOrd="0" presId="urn:microsoft.com/office/officeart/2005/8/layout/venn1"/>
    <dgm:cxn modelId="{8B9C4654-76F8-4131-9F17-1C0C7308CD96}" type="presParOf" srcId="{CC736033-C9EC-421D-8D5C-371D6F6267CF}" destId="{B716A948-E634-4A6E-9D67-C847AA158C46}" srcOrd="4" destOrd="0" presId="urn:microsoft.com/office/officeart/2005/8/layout/venn1"/>
    <dgm:cxn modelId="{3BF9191D-8DDE-4B39-A37B-6547976440C9}" type="presParOf" srcId="{CC736033-C9EC-421D-8D5C-371D6F6267CF}" destId="{47DB5BEE-A00C-4332-ACA0-3CAAF9F423E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1095FE-1FAD-4E4C-9B8A-6D0CE6539D2C}"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GB"/>
        </a:p>
      </dgm:t>
    </dgm:pt>
    <dgm:pt modelId="{2AAFE32D-8274-476D-953D-2FD758796D90}">
      <dgm:prSet phldrT="[Text]"/>
      <dgm:spPr/>
      <dgm:t>
        <a:bodyPr/>
        <a:lstStyle/>
        <a:p>
          <a:r>
            <a:rPr lang="en-GB" dirty="0" smtClean="0"/>
            <a:t>System leadership</a:t>
          </a:r>
          <a:endParaRPr lang="en-GB" dirty="0"/>
        </a:p>
      </dgm:t>
    </dgm:pt>
    <dgm:pt modelId="{98BF170D-8D81-4C44-BEDC-3B531A28C91A}" type="parTrans" cxnId="{69B282C5-7FF4-41F2-BC39-3145C6922C7D}">
      <dgm:prSet/>
      <dgm:spPr/>
      <dgm:t>
        <a:bodyPr/>
        <a:lstStyle/>
        <a:p>
          <a:endParaRPr lang="en-GB"/>
        </a:p>
      </dgm:t>
    </dgm:pt>
    <dgm:pt modelId="{45139CE6-65B0-4511-9DF8-F4F89AF27A99}" type="sibTrans" cxnId="{69B282C5-7FF4-41F2-BC39-3145C6922C7D}">
      <dgm:prSet/>
      <dgm:spPr/>
      <dgm:t>
        <a:bodyPr/>
        <a:lstStyle/>
        <a:p>
          <a:endParaRPr lang="en-GB"/>
        </a:p>
      </dgm:t>
    </dgm:pt>
    <dgm:pt modelId="{8B9CBC1C-8FD4-4DEB-80F5-B0B5472C443B}">
      <dgm:prSet phldrT="[Text]" custT="1"/>
      <dgm:spPr/>
      <dgm:t>
        <a:bodyPr/>
        <a:lstStyle/>
        <a:p>
          <a:r>
            <a:rPr lang="en-GB" sz="1200" dirty="0" smtClean="0"/>
            <a:t>NMOC Board</a:t>
          </a:r>
          <a:endParaRPr lang="en-GB" sz="1200" dirty="0"/>
        </a:p>
      </dgm:t>
    </dgm:pt>
    <dgm:pt modelId="{532978B3-31E4-443E-83C6-7E05A7F212A4}" type="parTrans" cxnId="{0944E2B7-ECA1-436E-983B-B495C961503A}">
      <dgm:prSet/>
      <dgm:spPr/>
      <dgm:t>
        <a:bodyPr/>
        <a:lstStyle/>
        <a:p>
          <a:endParaRPr lang="en-GB"/>
        </a:p>
      </dgm:t>
    </dgm:pt>
    <dgm:pt modelId="{48FEE1FB-FC84-4BFF-9F36-8A821378CA85}" type="sibTrans" cxnId="{0944E2B7-ECA1-436E-983B-B495C961503A}">
      <dgm:prSet/>
      <dgm:spPr/>
      <dgm:t>
        <a:bodyPr/>
        <a:lstStyle/>
        <a:p>
          <a:endParaRPr lang="en-GB"/>
        </a:p>
      </dgm:t>
    </dgm:pt>
    <dgm:pt modelId="{4C66213D-3D7B-411F-9DBA-E4135F8DB3B7}">
      <dgm:prSet phldrT="[Text]"/>
      <dgm:spPr/>
      <dgm:t>
        <a:bodyPr/>
        <a:lstStyle/>
        <a:p>
          <a:r>
            <a:rPr lang="en-GB" dirty="0" smtClean="0"/>
            <a:t>Sector Development</a:t>
          </a:r>
          <a:endParaRPr lang="en-GB" dirty="0"/>
        </a:p>
      </dgm:t>
    </dgm:pt>
    <dgm:pt modelId="{4ADACE0B-911A-4DE9-A880-495F82ABBB89}" type="parTrans" cxnId="{490F5F10-AE21-4CB1-8D17-34858B3141A5}">
      <dgm:prSet/>
      <dgm:spPr/>
      <dgm:t>
        <a:bodyPr/>
        <a:lstStyle/>
        <a:p>
          <a:endParaRPr lang="en-GB"/>
        </a:p>
      </dgm:t>
    </dgm:pt>
    <dgm:pt modelId="{8D578F35-5379-43D2-84FA-2AF544AE03A2}" type="sibTrans" cxnId="{490F5F10-AE21-4CB1-8D17-34858B3141A5}">
      <dgm:prSet/>
      <dgm:spPr/>
      <dgm:t>
        <a:bodyPr/>
        <a:lstStyle/>
        <a:p>
          <a:endParaRPr lang="en-GB"/>
        </a:p>
      </dgm:t>
    </dgm:pt>
    <dgm:pt modelId="{4DD6B6A4-788D-494D-99F1-ADEF8AA042E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200" dirty="0" smtClean="0"/>
            <a:t>Workforce Academy</a:t>
          </a:r>
          <a:endParaRPr lang="en-GB" sz="1200" dirty="0"/>
        </a:p>
      </dgm:t>
    </dgm:pt>
    <dgm:pt modelId="{2A499DB4-EDF4-4729-BEAC-90466695E2E8}" type="parTrans" cxnId="{6642EC7F-2847-4EA5-A624-B8C5D753A770}">
      <dgm:prSet/>
      <dgm:spPr/>
      <dgm:t>
        <a:bodyPr/>
        <a:lstStyle/>
        <a:p>
          <a:endParaRPr lang="en-GB"/>
        </a:p>
      </dgm:t>
    </dgm:pt>
    <dgm:pt modelId="{6E40AB65-811D-4F38-A545-3673244E9FBE}" type="sibTrans" cxnId="{6642EC7F-2847-4EA5-A624-B8C5D753A770}">
      <dgm:prSet/>
      <dgm:spPr/>
      <dgm:t>
        <a:bodyPr/>
        <a:lstStyle/>
        <a:p>
          <a:endParaRPr lang="en-GB"/>
        </a:p>
      </dgm:t>
    </dgm:pt>
    <dgm:pt modelId="{3698B778-FB7D-4AC3-9D87-CE14935A04E1}">
      <dgm:prSet phldrT="[Text]"/>
      <dgm:spPr/>
      <dgm:t>
        <a:bodyPr/>
        <a:lstStyle/>
        <a:p>
          <a:r>
            <a:rPr lang="en-GB" dirty="0" smtClean="0"/>
            <a:t>Practice and federation  development</a:t>
          </a:r>
          <a:endParaRPr lang="en-GB" dirty="0"/>
        </a:p>
      </dgm:t>
    </dgm:pt>
    <dgm:pt modelId="{22C91EBE-3827-4117-9FAD-54F93186D6CD}" type="parTrans" cxnId="{85F20F4E-2DDC-4A54-918A-28E6392275FC}">
      <dgm:prSet/>
      <dgm:spPr/>
      <dgm:t>
        <a:bodyPr/>
        <a:lstStyle/>
        <a:p>
          <a:endParaRPr lang="en-GB"/>
        </a:p>
      </dgm:t>
    </dgm:pt>
    <dgm:pt modelId="{BA5A4EC8-D55C-493D-873F-350E014FB4CA}" type="sibTrans" cxnId="{85F20F4E-2DDC-4A54-918A-28E6392275FC}">
      <dgm:prSet/>
      <dgm:spPr/>
      <dgm:t>
        <a:bodyPr/>
        <a:lstStyle/>
        <a:p>
          <a:endParaRPr lang="en-GB"/>
        </a:p>
      </dgm:t>
    </dgm:pt>
    <dgm:pt modelId="{33B3F52B-B201-403B-98B6-BCF97F03AF49}">
      <dgm:prSet phldrT="[Text]" custT="1"/>
      <dgm:spPr/>
      <dgm:t>
        <a:bodyPr/>
        <a:lstStyle/>
        <a:p>
          <a:r>
            <a:rPr lang="en-GB" sz="1200" dirty="0" smtClean="0"/>
            <a:t>Primary Care Home</a:t>
          </a:r>
          <a:endParaRPr lang="en-GB" sz="1200" dirty="0"/>
        </a:p>
      </dgm:t>
    </dgm:pt>
    <dgm:pt modelId="{F1CDB8A2-BE66-4771-B172-3F0D8690AEA0}" type="parTrans" cxnId="{18A30AD1-23F9-4386-86E5-E4A39BA01FFF}">
      <dgm:prSet/>
      <dgm:spPr/>
      <dgm:t>
        <a:bodyPr/>
        <a:lstStyle/>
        <a:p>
          <a:endParaRPr lang="en-GB"/>
        </a:p>
      </dgm:t>
    </dgm:pt>
    <dgm:pt modelId="{209CA69B-8CD3-4BAF-B3AA-1FFDC3931847}" type="sibTrans" cxnId="{18A30AD1-23F9-4386-86E5-E4A39BA01FFF}">
      <dgm:prSet/>
      <dgm:spPr/>
      <dgm:t>
        <a:bodyPr/>
        <a:lstStyle/>
        <a:p>
          <a:endParaRPr lang="en-GB"/>
        </a:p>
      </dgm:t>
    </dgm:pt>
    <dgm:pt modelId="{AA41D2BB-4CAA-4563-90DE-070D288A4EA6}">
      <dgm:prSet phldrT="[Text]"/>
      <dgm:spPr/>
      <dgm:t>
        <a:bodyPr/>
        <a:lstStyle/>
        <a:p>
          <a:r>
            <a:rPr lang="en-GB" dirty="0" smtClean="0"/>
            <a:t>Service Provision</a:t>
          </a:r>
          <a:endParaRPr lang="en-GB" dirty="0"/>
        </a:p>
      </dgm:t>
    </dgm:pt>
    <dgm:pt modelId="{F0CBACC2-2B3C-43D0-BBA5-D6016F828842}" type="parTrans" cxnId="{0472FA2B-7D29-435D-867F-0E8422EB0094}">
      <dgm:prSet/>
      <dgm:spPr/>
      <dgm:t>
        <a:bodyPr/>
        <a:lstStyle/>
        <a:p>
          <a:endParaRPr lang="en-GB"/>
        </a:p>
      </dgm:t>
    </dgm:pt>
    <dgm:pt modelId="{7E25E6F2-E4B3-46D8-ADA6-7C77E9EB7373}" type="sibTrans" cxnId="{0472FA2B-7D29-435D-867F-0E8422EB0094}">
      <dgm:prSet/>
      <dgm:spPr/>
      <dgm:t>
        <a:bodyPr/>
        <a:lstStyle/>
        <a:p>
          <a:endParaRPr lang="en-GB"/>
        </a:p>
      </dgm:t>
    </dgm:pt>
    <dgm:pt modelId="{772A8041-FE47-4554-B30C-912C8EE6181D}">
      <dgm:prSet phldrT="[Text]" custT="1"/>
      <dgm:spPr/>
      <dgm:t>
        <a:bodyPr/>
        <a:lstStyle/>
        <a:p>
          <a:r>
            <a:rPr lang="en-GB" sz="1200" dirty="0" smtClean="0"/>
            <a:t>GP Care Wakefield</a:t>
          </a:r>
          <a:endParaRPr lang="en-GB" sz="1200" dirty="0"/>
        </a:p>
      </dgm:t>
    </dgm:pt>
    <dgm:pt modelId="{D33294F7-D14D-4A39-82B8-093119C2934F}" type="parTrans" cxnId="{9F5D8B3C-EA46-493D-BAFD-9D9B0CE74838}">
      <dgm:prSet/>
      <dgm:spPr/>
      <dgm:t>
        <a:bodyPr/>
        <a:lstStyle/>
        <a:p>
          <a:endParaRPr lang="en-GB"/>
        </a:p>
      </dgm:t>
    </dgm:pt>
    <dgm:pt modelId="{9CA917E7-D8C3-426E-BCFA-175B2B5B8F84}" type="sibTrans" cxnId="{9F5D8B3C-EA46-493D-BAFD-9D9B0CE74838}">
      <dgm:prSet/>
      <dgm:spPr/>
      <dgm:t>
        <a:bodyPr/>
        <a:lstStyle/>
        <a:p>
          <a:endParaRPr lang="en-GB"/>
        </a:p>
      </dgm:t>
    </dgm:pt>
    <dgm:pt modelId="{48A896A5-39CA-428B-B9D1-C499B20BBDD2}">
      <dgm:prSet/>
      <dgm:spPr/>
      <dgm:t>
        <a:bodyPr/>
        <a:lstStyle/>
        <a:p>
          <a:pPr marL="171450" indent="0" defTabSz="711200">
            <a:lnSpc>
              <a:spcPct val="90000"/>
            </a:lnSpc>
            <a:spcBef>
              <a:spcPct val="0"/>
            </a:spcBef>
            <a:spcAft>
              <a:spcPct val="15000"/>
            </a:spcAft>
            <a:buNone/>
          </a:pPr>
          <a:endParaRPr lang="en-GB" sz="900" dirty="0"/>
        </a:p>
      </dgm:t>
    </dgm:pt>
    <dgm:pt modelId="{F55170AA-296A-413E-A39A-F7511A569675}" type="parTrans" cxnId="{CF930D1E-2E7A-4790-A716-222F412C421D}">
      <dgm:prSet/>
      <dgm:spPr/>
      <dgm:t>
        <a:bodyPr/>
        <a:lstStyle/>
        <a:p>
          <a:endParaRPr lang="en-GB"/>
        </a:p>
      </dgm:t>
    </dgm:pt>
    <dgm:pt modelId="{5E0AAC54-BBE7-42C9-BE6D-79B2E8557BB1}" type="sibTrans" cxnId="{CF930D1E-2E7A-4790-A716-222F412C421D}">
      <dgm:prSet/>
      <dgm:spPr/>
      <dgm:t>
        <a:bodyPr/>
        <a:lstStyle/>
        <a:p>
          <a:endParaRPr lang="en-GB"/>
        </a:p>
      </dgm:t>
    </dgm:pt>
    <dgm:pt modelId="{3D1DFB00-D654-4A57-9527-0451CF42058F}">
      <dgm:prSet phldrT="[Text]" custT="1"/>
      <dgm:spPr/>
      <dgm:t>
        <a:bodyPr/>
        <a:lstStyle/>
        <a:p>
          <a:r>
            <a:rPr lang="en-GB" sz="1200" dirty="0" smtClean="0"/>
            <a:t>Connecting Care</a:t>
          </a:r>
          <a:endParaRPr lang="en-GB" sz="1200" dirty="0"/>
        </a:p>
      </dgm:t>
    </dgm:pt>
    <dgm:pt modelId="{182DF991-01C6-4CCD-8303-4B282E27269C}" type="parTrans" cxnId="{70258FE2-6379-4348-BD94-2135361579C4}">
      <dgm:prSet/>
      <dgm:spPr/>
      <dgm:t>
        <a:bodyPr/>
        <a:lstStyle/>
        <a:p>
          <a:endParaRPr lang="en-GB"/>
        </a:p>
      </dgm:t>
    </dgm:pt>
    <dgm:pt modelId="{F5B2B967-1C34-4C22-8518-CCA3E04E3830}" type="sibTrans" cxnId="{70258FE2-6379-4348-BD94-2135361579C4}">
      <dgm:prSet/>
      <dgm:spPr/>
      <dgm:t>
        <a:bodyPr/>
        <a:lstStyle/>
        <a:p>
          <a:endParaRPr lang="en-GB"/>
        </a:p>
      </dgm:t>
    </dgm:pt>
    <dgm:pt modelId="{9D4776FB-CBBD-4561-B102-A444795EE525}">
      <dgm:prSet phldrT="[Text]" custT="1"/>
      <dgm:spPr/>
      <dgm:t>
        <a:bodyPr/>
        <a:lstStyle/>
        <a:p>
          <a:r>
            <a:rPr lang="en-GB" sz="1200" dirty="0" smtClean="0"/>
            <a:t>Specialist care</a:t>
          </a:r>
          <a:endParaRPr lang="en-GB" sz="1200" dirty="0"/>
        </a:p>
      </dgm:t>
    </dgm:pt>
    <dgm:pt modelId="{AB2F4C0A-ADB5-4346-97E8-0B890F55FA52}" type="parTrans" cxnId="{D52F087B-DDF4-4ADD-9412-8FA9162E81B5}">
      <dgm:prSet/>
      <dgm:spPr/>
      <dgm:t>
        <a:bodyPr/>
        <a:lstStyle/>
        <a:p>
          <a:endParaRPr lang="en-GB"/>
        </a:p>
      </dgm:t>
    </dgm:pt>
    <dgm:pt modelId="{9788CCC5-9908-464A-BD5A-FF64EC151864}" type="sibTrans" cxnId="{D52F087B-DDF4-4ADD-9412-8FA9162E81B5}">
      <dgm:prSet/>
      <dgm:spPr/>
      <dgm:t>
        <a:bodyPr/>
        <a:lstStyle/>
        <a:p>
          <a:endParaRPr lang="en-GB"/>
        </a:p>
      </dgm:t>
    </dgm:pt>
    <dgm:pt modelId="{E4E8F7A8-A515-4ADB-B5A3-BD31F87635CE}">
      <dgm:prSet phldrT="[Text]" custT="1"/>
      <dgm:spPr/>
      <dgm:t>
        <a:bodyPr/>
        <a:lstStyle/>
        <a:p>
          <a:r>
            <a:rPr lang="en-GB" sz="1200" dirty="0" smtClean="0"/>
            <a:t>Other clinical services</a:t>
          </a:r>
          <a:endParaRPr lang="en-GB" sz="1200" dirty="0"/>
        </a:p>
      </dgm:t>
    </dgm:pt>
    <dgm:pt modelId="{6BF987A4-199C-424D-8137-E67E9D5BEB24}" type="parTrans" cxnId="{0B5D2681-20F2-4CE4-8FB1-A95FAE5F175F}">
      <dgm:prSet/>
      <dgm:spPr/>
      <dgm:t>
        <a:bodyPr/>
        <a:lstStyle/>
        <a:p>
          <a:endParaRPr lang="en-GB"/>
        </a:p>
      </dgm:t>
    </dgm:pt>
    <dgm:pt modelId="{3A34B928-09D0-44D9-B651-F410082D8880}" type="sibTrans" cxnId="{0B5D2681-20F2-4CE4-8FB1-A95FAE5F175F}">
      <dgm:prSet/>
      <dgm:spPr/>
      <dgm:t>
        <a:bodyPr/>
        <a:lstStyle/>
        <a:p>
          <a:endParaRPr lang="en-GB"/>
        </a:p>
      </dgm:t>
    </dgm:pt>
    <dgm:pt modelId="{B73B6DC6-0915-4E72-81D9-DB2BF3CCBA1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200" dirty="0" smtClean="0"/>
            <a:t>Virtual Practice</a:t>
          </a:r>
          <a:endParaRPr lang="en-GB" sz="1200" dirty="0"/>
        </a:p>
      </dgm:t>
    </dgm:pt>
    <dgm:pt modelId="{7CA95765-594A-4254-A40C-E50347146A97}" type="parTrans" cxnId="{F3903627-41EC-49C9-AE20-2D3D7E5CD9BB}">
      <dgm:prSet/>
      <dgm:spPr/>
      <dgm:t>
        <a:bodyPr/>
        <a:lstStyle/>
        <a:p>
          <a:endParaRPr lang="en-GB"/>
        </a:p>
      </dgm:t>
    </dgm:pt>
    <dgm:pt modelId="{F9F9CE85-4D7B-440C-86CA-51BBF01270F5}" type="sibTrans" cxnId="{F3903627-41EC-49C9-AE20-2D3D7E5CD9BB}">
      <dgm:prSet/>
      <dgm:spPr/>
      <dgm:t>
        <a:bodyPr/>
        <a:lstStyle/>
        <a:p>
          <a:endParaRPr lang="en-GB"/>
        </a:p>
      </dgm:t>
    </dgm:pt>
    <dgm:pt modelId="{A2349ADA-AFAD-4EA7-9B56-3E366C29B922}">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p>
        <a:p>
          <a:pPr marL="171450" indent="0" defTabSz="711200">
            <a:lnSpc>
              <a:spcPct val="90000"/>
            </a:lnSpc>
            <a:spcBef>
              <a:spcPct val="0"/>
            </a:spcBef>
            <a:spcAft>
              <a:spcPct val="15000"/>
            </a:spcAft>
            <a:buNone/>
          </a:pPr>
          <a:endParaRPr lang="en-GB" sz="900" dirty="0"/>
        </a:p>
      </dgm:t>
    </dgm:pt>
    <dgm:pt modelId="{CCD98169-4502-414E-B150-8FC7689DCE92}" type="parTrans" cxnId="{D583C567-9AF8-405F-A66E-6C7B584630E6}">
      <dgm:prSet/>
      <dgm:spPr/>
      <dgm:t>
        <a:bodyPr/>
        <a:lstStyle/>
        <a:p>
          <a:endParaRPr lang="en-GB"/>
        </a:p>
      </dgm:t>
    </dgm:pt>
    <dgm:pt modelId="{2A750AE8-301A-4C57-99E0-72D8ACD7B440}" type="sibTrans" cxnId="{D583C567-9AF8-405F-A66E-6C7B584630E6}">
      <dgm:prSet/>
      <dgm:spPr/>
      <dgm:t>
        <a:bodyPr/>
        <a:lstStyle/>
        <a:p>
          <a:endParaRPr lang="en-GB"/>
        </a:p>
      </dgm:t>
    </dgm:pt>
    <dgm:pt modelId="{7EC7DA7C-3DFB-4B42-8812-4F752743EBA9}">
      <dgm:prSet phldrT="[Text]" phldr="1"/>
      <dgm:spPr/>
      <dgm:t>
        <a:bodyPr/>
        <a:lstStyle/>
        <a:p>
          <a:endParaRPr lang="en-GB" dirty="0"/>
        </a:p>
      </dgm:t>
    </dgm:pt>
    <dgm:pt modelId="{AB08AC6F-13AE-4501-9042-C544ADF19BC9}" type="parTrans" cxnId="{DACC613A-51C2-46ED-833A-E5D6E7143883}">
      <dgm:prSet/>
      <dgm:spPr/>
      <dgm:t>
        <a:bodyPr/>
        <a:lstStyle/>
        <a:p>
          <a:endParaRPr lang="en-GB"/>
        </a:p>
      </dgm:t>
    </dgm:pt>
    <dgm:pt modelId="{0CF7EFD3-B84C-4B7B-84FF-811DDFEFDD3A}" type="sibTrans" cxnId="{DACC613A-51C2-46ED-833A-E5D6E7143883}">
      <dgm:prSet/>
      <dgm:spPr/>
      <dgm:t>
        <a:bodyPr/>
        <a:lstStyle/>
        <a:p>
          <a:endParaRPr lang="en-GB"/>
        </a:p>
      </dgm:t>
    </dgm:pt>
    <dgm:pt modelId="{16A60282-80A8-4EF7-88C9-21350299DA7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200" dirty="0" smtClean="0"/>
            <a:t>Quality</a:t>
          </a:r>
          <a:endParaRPr lang="en-GB" sz="1200" dirty="0"/>
        </a:p>
      </dgm:t>
    </dgm:pt>
    <dgm:pt modelId="{CDACA65C-A534-4E8E-AA78-E1CF692411BC}" type="parTrans" cxnId="{89A8758B-32E7-4F14-8965-2334045B2024}">
      <dgm:prSet/>
      <dgm:spPr/>
      <dgm:t>
        <a:bodyPr/>
        <a:lstStyle/>
        <a:p>
          <a:endParaRPr lang="en-GB"/>
        </a:p>
      </dgm:t>
    </dgm:pt>
    <dgm:pt modelId="{03A493CA-B8E2-4C71-8B2E-879851C68CE8}" type="sibTrans" cxnId="{89A8758B-32E7-4F14-8965-2334045B2024}">
      <dgm:prSet/>
      <dgm:spPr/>
      <dgm:t>
        <a:bodyPr/>
        <a:lstStyle/>
        <a:p>
          <a:endParaRPr lang="en-GB"/>
        </a:p>
      </dgm:t>
    </dgm:pt>
    <dgm:pt modelId="{473C077E-F74F-4EFC-B9A3-F5F362F0947D}">
      <dgm:prSet phldrT="[Text]" custT="1"/>
      <dgm:spPr/>
      <dgm:t>
        <a:bodyPr/>
        <a:lstStyle/>
        <a:p>
          <a:endParaRPr lang="en-GB" sz="1200" dirty="0"/>
        </a:p>
      </dgm:t>
    </dgm:pt>
    <dgm:pt modelId="{7C6F7C14-7DED-46B3-8F76-8E6F20850F6C}" type="parTrans" cxnId="{B98EFEB6-89D7-49F0-8221-6D8C61648D08}">
      <dgm:prSet/>
      <dgm:spPr/>
      <dgm:t>
        <a:bodyPr/>
        <a:lstStyle/>
        <a:p>
          <a:endParaRPr lang="en-GB"/>
        </a:p>
      </dgm:t>
    </dgm:pt>
    <dgm:pt modelId="{DAB0F53E-360C-4AFE-B09D-70892FC7A80D}" type="sibTrans" cxnId="{B98EFEB6-89D7-49F0-8221-6D8C61648D08}">
      <dgm:prSet/>
      <dgm:spPr/>
      <dgm:t>
        <a:bodyPr/>
        <a:lstStyle/>
        <a:p>
          <a:endParaRPr lang="en-GB"/>
        </a:p>
      </dgm:t>
    </dgm:pt>
    <dgm:pt modelId="{15023B00-B974-4BCA-A84C-9565EA9A9554}">
      <dgm:prSet phldrT="[Text]" custT="1"/>
      <dgm:spPr/>
      <dgm:t>
        <a:bodyPr/>
        <a:lstStyle/>
        <a:p>
          <a:r>
            <a:rPr lang="en-GB" sz="1200" dirty="0" smtClean="0"/>
            <a:t>Transformation Projects</a:t>
          </a:r>
          <a:endParaRPr lang="en-GB" sz="1200" dirty="0"/>
        </a:p>
      </dgm:t>
    </dgm:pt>
    <dgm:pt modelId="{11042AB9-1122-44F5-82A2-6A7B174619AD}" type="parTrans" cxnId="{23906576-6EBD-49A3-9149-87DAA6145645}">
      <dgm:prSet/>
      <dgm:spPr/>
      <dgm:t>
        <a:bodyPr/>
        <a:lstStyle/>
        <a:p>
          <a:endParaRPr lang="en-GB"/>
        </a:p>
      </dgm:t>
    </dgm:pt>
    <dgm:pt modelId="{C9C89BEB-FFC4-444E-916B-639EC0E98118}" type="sibTrans" cxnId="{23906576-6EBD-49A3-9149-87DAA6145645}">
      <dgm:prSet/>
      <dgm:spPr/>
      <dgm:t>
        <a:bodyPr/>
        <a:lstStyle/>
        <a:p>
          <a:endParaRPr lang="en-GB"/>
        </a:p>
      </dgm:t>
    </dgm:pt>
    <dgm:pt modelId="{042CA726-CBE9-4968-B147-D154B31CE210}" type="pres">
      <dgm:prSet presAssocID="{A21095FE-1FAD-4E4C-9B8A-6D0CE6539D2C}" presName="cycleMatrixDiagram" presStyleCnt="0">
        <dgm:presLayoutVars>
          <dgm:chMax val="1"/>
          <dgm:dir/>
          <dgm:animLvl val="lvl"/>
          <dgm:resizeHandles val="exact"/>
        </dgm:presLayoutVars>
      </dgm:prSet>
      <dgm:spPr/>
      <dgm:t>
        <a:bodyPr/>
        <a:lstStyle/>
        <a:p>
          <a:endParaRPr lang="en-GB"/>
        </a:p>
      </dgm:t>
    </dgm:pt>
    <dgm:pt modelId="{FE8E217F-E4B1-4DFA-BDE4-8949EE600CB4}" type="pres">
      <dgm:prSet presAssocID="{A21095FE-1FAD-4E4C-9B8A-6D0CE6539D2C}" presName="children" presStyleCnt="0"/>
      <dgm:spPr/>
    </dgm:pt>
    <dgm:pt modelId="{57359881-B862-443B-B851-0CB6C41F58FD}" type="pres">
      <dgm:prSet presAssocID="{A21095FE-1FAD-4E4C-9B8A-6D0CE6539D2C}" presName="child1group" presStyleCnt="0"/>
      <dgm:spPr/>
    </dgm:pt>
    <dgm:pt modelId="{4B3D3F61-A5E7-4505-B415-68DBBA4382AC}" type="pres">
      <dgm:prSet presAssocID="{A21095FE-1FAD-4E4C-9B8A-6D0CE6539D2C}" presName="child1" presStyleLbl="bgAcc1" presStyleIdx="0" presStyleCnt="4" custScaleX="109323"/>
      <dgm:spPr/>
      <dgm:t>
        <a:bodyPr/>
        <a:lstStyle/>
        <a:p>
          <a:endParaRPr lang="en-GB"/>
        </a:p>
      </dgm:t>
    </dgm:pt>
    <dgm:pt modelId="{2B03DAE3-8F35-4D54-9F72-5B7875BCC8D3}" type="pres">
      <dgm:prSet presAssocID="{A21095FE-1FAD-4E4C-9B8A-6D0CE6539D2C}" presName="child1Text" presStyleLbl="bgAcc1" presStyleIdx="0" presStyleCnt="4">
        <dgm:presLayoutVars>
          <dgm:bulletEnabled val="1"/>
        </dgm:presLayoutVars>
      </dgm:prSet>
      <dgm:spPr/>
      <dgm:t>
        <a:bodyPr/>
        <a:lstStyle/>
        <a:p>
          <a:endParaRPr lang="en-GB"/>
        </a:p>
      </dgm:t>
    </dgm:pt>
    <dgm:pt modelId="{3EC903E8-CC0D-48C9-B27E-346D32EC3F84}" type="pres">
      <dgm:prSet presAssocID="{A21095FE-1FAD-4E4C-9B8A-6D0CE6539D2C}" presName="child2group" presStyleCnt="0"/>
      <dgm:spPr/>
    </dgm:pt>
    <dgm:pt modelId="{3024818C-E91A-42F3-945F-F719847171D2}" type="pres">
      <dgm:prSet presAssocID="{A21095FE-1FAD-4E4C-9B8A-6D0CE6539D2C}" presName="child2" presStyleLbl="bgAcc1" presStyleIdx="1" presStyleCnt="4" custScaleX="106584"/>
      <dgm:spPr/>
      <dgm:t>
        <a:bodyPr/>
        <a:lstStyle/>
        <a:p>
          <a:endParaRPr lang="en-GB"/>
        </a:p>
      </dgm:t>
    </dgm:pt>
    <dgm:pt modelId="{87B4C698-4A61-413E-8FDB-A0D57CF34C81}" type="pres">
      <dgm:prSet presAssocID="{A21095FE-1FAD-4E4C-9B8A-6D0CE6539D2C}" presName="child2Text" presStyleLbl="bgAcc1" presStyleIdx="1" presStyleCnt="4">
        <dgm:presLayoutVars>
          <dgm:bulletEnabled val="1"/>
        </dgm:presLayoutVars>
      </dgm:prSet>
      <dgm:spPr/>
      <dgm:t>
        <a:bodyPr/>
        <a:lstStyle/>
        <a:p>
          <a:endParaRPr lang="en-GB"/>
        </a:p>
      </dgm:t>
    </dgm:pt>
    <dgm:pt modelId="{478C42FC-B770-490C-A205-48DD8673B8F8}" type="pres">
      <dgm:prSet presAssocID="{A21095FE-1FAD-4E4C-9B8A-6D0CE6539D2C}" presName="child3group" presStyleCnt="0"/>
      <dgm:spPr/>
    </dgm:pt>
    <dgm:pt modelId="{E23DE015-AD62-4106-9728-D4A57030C53E}" type="pres">
      <dgm:prSet presAssocID="{A21095FE-1FAD-4E4C-9B8A-6D0CE6539D2C}" presName="child3" presStyleLbl="bgAcc1" presStyleIdx="2" presStyleCnt="4" custScaleX="107223"/>
      <dgm:spPr/>
      <dgm:t>
        <a:bodyPr/>
        <a:lstStyle/>
        <a:p>
          <a:endParaRPr lang="en-GB"/>
        </a:p>
      </dgm:t>
    </dgm:pt>
    <dgm:pt modelId="{97632057-9FAF-454D-9B9C-8221786D343C}" type="pres">
      <dgm:prSet presAssocID="{A21095FE-1FAD-4E4C-9B8A-6D0CE6539D2C}" presName="child3Text" presStyleLbl="bgAcc1" presStyleIdx="2" presStyleCnt="4">
        <dgm:presLayoutVars>
          <dgm:bulletEnabled val="1"/>
        </dgm:presLayoutVars>
      </dgm:prSet>
      <dgm:spPr/>
      <dgm:t>
        <a:bodyPr/>
        <a:lstStyle/>
        <a:p>
          <a:endParaRPr lang="en-GB"/>
        </a:p>
      </dgm:t>
    </dgm:pt>
    <dgm:pt modelId="{D4D524A4-2A2B-44E5-8BC0-F5ADB9C91363}" type="pres">
      <dgm:prSet presAssocID="{A21095FE-1FAD-4E4C-9B8A-6D0CE6539D2C}" presName="child4group" presStyleCnt="0"/>
      <dgm:spPr/>
    </dgm:pt>
    <dgm:pt modelId="{F1203A37-5994-4920-968C-9BE95F917B30}" type="pres">
      <dgm:prSet presAssocID="{A21095FE-1FAD-4E4C-9B8A-6D0CE6539D2C}" presName="child4" presStyleLbl="bgAcc1" presStyleIdx="3" presStyleCnt="4" custScaleX="109163"/>
      <dgm:spPr/>
      <dgm:t>
        <a:bodyPr/>
        <a:lstStyle/>
        <a:p>
          <a:endParaRPr lang="en-GB"/>
        </a:p>
      </dgm:t>
    </dgm:pt>
    <dgm:pt modelId="{FB8C495D-D2ED-47F9-9E47-4389C28C461F}" type="pres">
      <dgm:prSet presAssocID="{A21095FE-1FAD-4E4C-9B8A-6D0CE6539D2C}" presName="child4Text" presStyleLbl="bgAcc1" presStyleIdx="3" presStyleCnt="4">
        <dgm:presLayoutVars>
          <dgm:bulletEnabled val="1"/>
        </dgm:presLayoutVars>
      </dgm:prSet>
      <dgm:spPr/>
      <dgm:t>
        <a:bodyPr/>
        <a:lstStyle/>
        <a:p>
          <a:endParaRPr lang="en-GB"/>
        </a:p>
      </dgm:t>
    </dgm:pt>
    <dgm:pt modelId="{69791590-7473-4BFD-9F45-B7CCD7280152}" type="pres">
      <dgm:prSet presAssocID="{A21095FE-1FAD-4E4C-9B8A-6D0CE6539D2C}" presName="childPlaceholder" presStyleCnt="0"/>
      <dgm:spPr/>
    </dgm:pt>
    <dgm:pt modelId="{2ACE5681-2FD3-4AAC-918D-D747DBD42A97}" type="pres">
      <dgm:prSet presAssocID="{A21095FE-1FAD-4E4C-9B8A-6D0CE6539D2C}" presName="circle" presStyleCnt="0"/>
      <dgm:spPr/>
    </dgm:pt>
    <dgm:pt modelId="{BB6B6439-46E7-45D6-BCBE-9D2FD4DBABE9}" type="pres">
      <dgm:prSet presAssocID="{A21095FE-1FAD-4E4C-9B8A-6D0CE6539D2C}" presName="quadrant1" presStyleLbl="node1" presStyleIdx="0" presStyleCnt="4">
        <dgm:presLayoutVars>
          <dgm:chMax val="1"/>
          <dgm:bulletEnabled val="1"/>
        </dgm:presLayoutVars>
      </dgm:prSet>
      <dgm:spPr/>
      <dgm:t>
        <a:bodyPr/>
        <a:lstStyle/>
        <a:p>
          <a:endParaRPr lang="en-GB"/>
        </a:p>
      </dgm:t>
    </dgm:pt>
    <dgm:pt modelId="{F6B9A0B1-B392-4880-940D-F320EAAD7701}" type="pres">
      <dgm:prSet presAssocID="{A21095FE-1FAD-4E4C-9B8A-6D0CE6539D2C}" presName="quadrant2" presStyleLbl="node1" presStyleIdx="1" presStyleCnt="4">
        <dgm:presLayoutVars>
          <dgm:chMax val="1"/>
          <dgm:bulletEnabled val="1"/>
        </dgm:presLayoutVars>
      </dgm:prSet>
      <dgm:spPr/>
      <dgm:t>
        <a:bodyPr/>
        <a:lstStyle/>
        <a:p>
          <a:endParaRPr lang="en-GB"/>
        </a:p>
      </dgm:t>
    </dgm:pt>
    <dgm:pt modelId="{498CD226-450C-4A5F-870D-AEF78BC20113}" type="pres">
      <dgm:prSet presAssocID="{A21095FE-1FAD-4E4C-9B8A-6D0CE6539D2C}" presName="quadrant3" presStyleLbl="node1" presStyleIdx="2" presStyleCnt="4">
        <dgm:presLayoutVars>
          <dgm:chMax val="1"/>
          <dgm:bulletEnabled val="1"/>
        </dgm:presLayoutVars>
      </dgm:prSet>
      <dgm:spPr/>
      <dgm:t>
        <a:bodyPr/>
        <a:lstStyle/>
        <a:p>
          <a:endParaRPr lang="en-GB"/>
        </a:p>
      </dgm:t>
    </dgm:pt>
    <dgm:pt modelId="{51CE0B7A-ACD8-4405-9684-5EA7C2A34C4F}" type="pres">
      <dgm:prSet presAssocID="{A21095FE-1FAD-4E4C-9B8A-6D0CE6539D2C}" presName="quadrant4" presStyleLbl="node1" presStyleIdx="3" presStyleCnt="4">
        <dgm:presLayoutVars>
          <dgm:chMax val="1"/>
          <dgm:bulletEnabled val="1"/>
        </dgm:presLayoutVars>
      </dgm:prSet>
      <dgm:spPr/>
      <dgm:t>
        <a:bodyPr/>
        <a:lstStyle/>
        <a:p>
          <a:endParaRPr lang="en-GB"/>
        </a:p>
      </dgm:t>
    </dgm:pt>
    <dgm:pt modelId="{907F9E0D-44D7-43E7-AF6C-774BC4CA8260}" type="pres">
      <dgm:prSet presAssocID="{A21095FE-1FAD-4E4C-9B8A-6D0CE6539D2C}" presName="quadrantPlaceholder" presStyleCnt="0"/>
      <dgm:spPr/>
    </dgm:pt>
    <dgm:pt modelId="{96AB91A3-81F3-4BD6-A579-2BAA2F034317}" type="pres">
      <dgm:prSet presAssocID="{A21095FE-1FAD-4E4C-9B8A-6D0CE6539D2C}" presName="center1" presStyleLbl="fgShp" presStyleIdx="0" presStyleCnt="2"/>
      <dgm:spPr/>
    </dgm:pt>
    <dgm:pt modelId="{43C08B5F-ACAD-4E39-B880-8E4D94C81AAA}" type="pres">
      <dgm:prSet presAssocID="{A21095FE-1FAD-4E4C-9B8A-6D0CE6539D2C}" presName="center2" presStyleLbl="fgShp" presStyleIdx="1" presStyleCnt="2"/>
      <dgm:spPr/>
    </dgm:pt>
  </dgm:ptLst>
  <dgm:cxnLst>
    <dgm:cxn modelId="{0CF97BC2-82FD-41DD-9B91-0604918E3F15}" type="presOf" srcId="{4DD6B6A4-788D-494D-99F1-ADEF8AA042E5}" destId="{87B4C698-4A61-413E-8FDB-A0D57CF34C81}" srcOrd="1" destOrd="0" presId="urn:microsoft.com/office/officeart/2005/8/layout/cycle4"/>
    <dgm:cxn modelId="{698B3179-5AB3-4349-9C62-A7E9EA06D70E}" type="presOf" srcId="{A21095FE-1FAD-4E4C-9B8A-6D0CE6539D2C}" destId="{042CA726-CBE9-4968-B147-D154B31CE210}" srcOrd="0" destOrd="0" presId="urn:microsoft.com/office/officeart/2005/8/layout/cycle4"/>
    <dgm:cxn modelId="{6CCA72BD-E4A6-4A9F-9D62-4F8082ADD8CF}" type="presOf" srcId="{A2349ADA-AFAD-4EA7-9B56-3E366C29B922}" destId="{3024818C-E91A-42F3-945F-F719847171D2}" srcOrd="0" destOrd="3" presId="urn:microsoft.com/office/officeart/2005/8/layout/cycle4"/>
    <dgm:cxn modelId="{4E6199C5-A6EC-4312-8A63-1722317D4DD3}" type="presOf" srcId="{16A60282-80A8-4EF7-88C9-21350299DA7B}" destId="{3024818C-E91A-42F3-945F-F719847171D2}" srcOrd="0" destOrd="2" presId="urn:microsoft.com/office/officeart/2005/8/layout/cycle4"/>
    <dgm:cxn modelId="{23906576-6EBD-49A3-9149-87DAA6145645}" srcId="{3698B778-FB7D-4AC3-9D87-CE14935A04E1}" destId="{15023B00-B974-4BCA-A84C-9565EA9A9554}" srcOrd="2" destOrd="0" parTransId="{11042AB9-1122-44F5-82A2-6A7B174619AD}" sibTransId="{C9C89BEB-FFC4-444E-916B-639EC0E98118}"/>
    <dgm:cxn modelId="{399E11EE-E200-4805-A372-6720E2923115}" type="presOf" srcId="{4DD6B6A4-788D-494D-99F1-ADEF8AA042E5}" destId="{3024818C-E91A-42F3-945F-F719847171D2}" srcOrd="0" destOrd="0" presId="urn:microsoft.com/office/officeart/2005/8/layout/cycle4"/>
    <dgm:cxn modelId="{86CC02E1-9E03-4278-BB0B-55A0888AAA5C}" type="presOf" srcId="{E4E8F7A8-A515-4ADB-B5A3-BD31F87635CE}" destId="{FB8C495D-D2ED-47F9-9E47-4389C28C461F}" srcOrd="1" destOrd="1" presId="urn:microsoft.com/office/officeart/2005/8/layout/cycle4"/>
    <dgm:cxn modelId="{B5B3B406-D806-4D4C-BEB4-882363DB0100}" type="presOf" srcId="{15023B00-B974-4BCA-A84C-9565EA9A9554}" destId="{97632057-9FAF-454D-9B9C-8221786D343C}" srcOrd="1" destOrd="2" presId="urn:microsoft.com/office/officeart/2005/8/layout/cycle4"/>
    <dgm:cxn modelId="{581B4D41-7A8C-4DB6-8D94-7A2F25BC577B}" type="presOf" srcId="{3D1DFB00-D654-4A57-9527-0451CF42058F}" destId="{4B3D3F61-A5E7-4505-B415-68DBBA4382AC}" srcOrd="0" destOrd="1" presId="urn:microsoft.com/office/officeart/2005/8/layout/cycle4"/>
    <dgm:cxn modelId="{9C8D0DFD-68BD-49A8-A7D0-74F19B7B0A72}" type="presOf" srcId="{16A60282-80A8-4EF7-88C9-21350299DA7B}" destId="{87B4C698-4A61-413E-8FDB-A0D57CF34C81}" srcOrd="1" destOrd="2" presId="urn:microsoft.com/office/officeart/2005/8/layout/cycle4"/>
    <dgm:cxn modelId="{51CE9158-5944-468C-BA35-D6BB8287A174}" type="presOf" srcId="{48A896A5-39CA-428B-B9D1-C499B20BBDD2}" destId="{87B4C698-4A61-413E-8FDB-A0D57CF34C81}" srcOrd="1" destOrd="4" presId="urn:microsoft.com/office/officeart/2005/8/layout/cycle4"/>
    <dgm:cxn modelId="{0944E2B7-ECA1-436E-983B-B495C961503A}" srcId="{2AAFE32D-8274-476D-953D-2FD758796D90}" destId="{8B9CBC1C-8FD4-4DEB-80F5-B0B5472C443B}" srcOrd="0" destOrd="0" parTransId="{532978B3-31E4-443E-83C6-7E05A7F212A4}" sibTransId="{48FEE1FB-FC84-4BFF-9F36-8A821378CA85}"/>
    <dgm:cxn modelId="{89A8758B-32E7-4F14-8965-2334045B2024}" srcId="{4C66213D-3D7B-411F-9DBA-E4135F8DB3B7}" destId="{16A60282-80A8-4EF7-88C9-21350299DA7B}" srcOrd="2" destOrd="0" parTransId="{CDACA65C-A534-4E8E-AA78-E1CF692411BC}" sibTransId="{03A493CA-B8E2-4C71-8B2E-879851C68CE8}"/>
    <dgm:cxn modelId="{7B7DFF56-DAD0-4D87-8A64-655C81C83FFE}" type="presOf" srcId="{A2349ADA-AFAD-4EA7-9B56-3E366C29B922}" destId="{87B4C698-4A61-413E-8FDB-A0D57CF34C81}" srcOrd="1" destOrd="3" presId="urn:microsoft.com/office/officeart/2005/8/layout/cycle4"/>
    <dgm:cxn modelId="{7227F732-0ED8-4B8F-B2B7-48291055F58E}" type="presOf" srcId="{33B3F52B-B201-403B-98B6-BCF97F03AF49}" destId="{E23DE015-AD62-4106-9728-D4A57030C53E}" srcOrd="0" destOrd="1" presId="urn:microsoft.com/office/officeart/2005/8/layout/cycle4"/>
    <dgm:cxn modelId="{DCC9BB4B-52DC-4BA0-8BE4-BA58A91ECDBE}" type="presOf" srcId="{AA41D2BB-4CAA-4563-90DE-070D288A4EA6}" destId="{51CE0B7A-ACD8-4405-9684-5EA7C2A34C4F}" srcOrd="0" destOrd="0" presId="urn:microsoft.com/office/officeart/2005/8/layout/cycle4"/>
    <dgm:cxn modelId="{9CBFFF16-BC15-4721-A994-A71BC81D464E}" type="presOf" srcId="{772A8041-FE47-4554-B30C-912C8EE6181D}" destId="{F1203A37-5994-4920-968C-9BE95F917B30}" srcOrd="0" destOrd="0" presId="urn:microsoft.com/office/officeart/2005/8/layout/cycle4"/>
    <dgm:cxn modelId="{70258FE2-6379-4348-BD94-2135361579C4}" srcId="{2AAFE32D-8274-476D-953D-2FD758796D90}" destId="{3D1DFB00-D654-4A57-9527-0451CF42058F}" srcOrd="1" destOrd="0" parTransId="{182DF991-01C6-4CCD-8303-4B282E27269C}" sibTransId="{F5B2B967-1C34-4C22-8518-CCA3E04E3830}"/>
    <dgm:cxn modelId="{6702F698-1866-43BC-A2A6-31F3746F8C28}" type="presOf" srcId="{772A8041-FE47-4554-B30C-912C8EE6181D}" destId="{FB8C495D-D2ED-47F9-9E47-4389C28C461F}" srcOrd="1" destOrd="0" presId="urn:microsoft.com/office/officeart/2005/8/layout/cycle4"/>
    <dgm:cxn modelId="{BAC8831A-56B8-4B8C-8DC6-41F234E4CAF2}" type="presOf" srcId="{E4E8F7A8-A515-4ADB-B5A3-BD31F87635CE}" destId="{F1203A37-5994-4920-968C-9BE95F917B30}" srcOrd="0" destOrd="1" presId="urn:microsoft.com/office/officeart/2005/8/layout/cycle4"/>
    <dgm:cxn modelId="{90C19E8E-E52B-4E38-90D9-C3D67A3FF2C7}" type="presOf" srcId="{33B3F52B-B201-403B-98B6-BCF97F03AF49}" destId="{97632057-9FAF-454D-9B9C-8221786D343C}" srcOrd="1" destOrd="1" presId="urn:microsoft.com/office/officeart/2005/8/layout/cycle4"/>
    <dgm:cxn modelId="{51806584-1C03-4377-8B8E-E979DCB2A467}" type="presOf" srcId="{48A896A5-39CA-428B-B9D1-C499B20BBDD2}" destId="{3024818C-E91A-42F3-945F-F719847171D2}" srcOrd="0" destOrd="4" presId="urn:microsoft.com/office/officeart/2005/8/layout/cycle4"/>
    <dgm:cxn modelId="{DACC613A-51C2-46ED-833A-E5D6E7143883}" srcId="{A21095FE-1FAD-4E4C-9B8A-6D0CE6539D2C}" destId="{7EC7DA7C-3DFB-4B42-8812-4F752743EBA9}" srcOrd="4" destOrd="0" parTransId="{AB08AC6F-13AE-4501-9042-C544ADF19BC9}" sibTransId="{0CF7EFD3-B84C-4B7B-84FF-811DDFEFDD3A}"/>
    <dgm:cxn modelId="{D06943A8-1C79-45F7-BC63-8C558A937E2A}" type="presOf" srcId="{473C077E-F74F-4EFC-B9A3-F5F362F0947D}" destId="{97632057-9FAF-454D-9B9C-8221786D343C}" srcOrd="1" destOrd="0" presId="urn:microsoft.com/office/officeart/2005/8/layout/cycle4"/>
    <dgm:cxn modelId="{F635495C-56EB-4E44-B067-2F9BDB7BDD48}" type="presOf" srcId="{B73B6DC6-0915-4E72-81D9-DB2BF3CCBA16}" destId="{3024818C-E91A-42F3-945F-F719847171D2}" srcOrd="0" destOrd="1" presId="urn:microsoft.com/office/officeart/2005/8/layout/cycle4"/>
    <dgm:cxn modelId="{F3903627-41EC-49C9-AE20-2D3D7E5CD9BB}" srcId="{4C66213D-3D7B-411F-9DBA-E4135F8DB3B7}" destId="{B73B6DC6-0915-4E72-81D9-DB2BF3CCBA16}" srcOrd="1" destOrd="0" parTransId="{7CA95765-594A-4254-A40C-E50347146A97}" sibTransId="{F9F9CE85-4D7B-440C-86CA-51BBF01270F5}"/>
    <dgm:cxn modelId="{E03BDD65-1302-4421-A519-C8A6ABC46D1D}" type="presOf" srcId="{9D4776FB-CBBD-4561-B102-A444795EE525}" destId="{2B03DAE3-8F35-4D54-9F72-5B7875BCC8D3}" srcOrd="1" destOrd="2" presId="urn:microsoft.com/office/officeart/2005/8/layout/cycle4"/>
    <dgm:cxn modelId="{B98EFEB6-89D7-49F0-8221-6D8C61648D08}" srcId="{3698B778-FB7D-4AC3-9D87-CE14935A04E1}" destId="{473C077E-F74F-4EFC-B9A3-F5F362F0947D}" srcOrd="0" destOrd="0" parTransId="{7C6F7C14-7DED-46B3-8F76-8E6F20850F6C}" sibTransId="{DAB0F53E-360C-4AFE-B09D-70892FC7A80D}"/>
    <dgm:cxn modelId="{D583C567-9AF8-405F-A66E-6C7B584630E6}" srcId="{4C66213D-3D7B-411F-9DBA-E4135F8DB3B7}" destId="{A2349ADA-AFAD-4EA7-9B56-3E366C29B922}" srcOrd="3" destOrd="0" parTransId="{CCD98169-4502-414E-B150-8FC7689DCE92}" sibTransId="{2A750AE8-301A-4C57-99E0-72D8ACD7B440}"/>
    <dgm:cxn modelId="{69B282C5-7FF4-41F2-BC39-3145C6922C7D}" srcId="{A21095FE-1FAD-4E4C-9B8A-6D0CE6539D2C}" destId="{2AAFE32D-8274-476D-953D-2FD758796D90}" srcOrd="0" destOrd="0" parTransId="{98BF170D-8D81-4C44-BEDC-3B531A28C91A}" sibTransId="{45139CE6-65B0-4511-9DF8-F4F89AF27A99}"/>
    <dgm:cxn modelId="{C53F1E7C-A9D0-4EBC-9384-BCDEFEAB7A3E}" type="presOf" srcId="{8B9CBC1C-8FD4-4DEB-80F5-B0B5472C443B}" destId="{4B3D3F61-A5E7-4505-B415-68DBBA4382AC}" srcOrd="0" destOrd="0" presId="urn:microsoft.com/office/officeart/2005/8/layout/cycle4"/>
    <dgm:cxn modelId="{0472FA2B-7D29-435D-867F-0E8422EB0094}" srcId="{A21095FE-1FAD-4E4C-9B8A-6D0CE6539D2C}" destId="{AA41D2BB-4CAA-4563-90DE-070D288A4EA6}" srcOrd="3" destOrd="0" parTransId="{F0CBACC2-2B3C-43D0-BBA5-D6016F828842}" sibTransId="{7E25E6F2-E4B3-46D8-ADA6-7C77E9EB7373}"/>
    <dgm:cxn modelId="{DE328849-90E7-4B53-9DB3-E5F6845690B6}" type="presOf" srcId="{B73B6DC6-0915-4E72-81D9-DB2BF3CCBA16}" destId="{87B4C698-4A61-413E-8FDB-A0D57CF34C81}" srcOrd="1" destOrd="1" presId="urn:microsoft.com/office/officeart/2005/8/layout/cycle4"/>
    <dgm:cxn modelId="{9F5D8B3C-EA46-493D-BAFD-9D9B0CE74838}" srcId="{AA41D2BB-4CAA-4563-90DE-070D288A4EA6}" destId="{772A8041-FE47-4554-B30C-912C8EE6181D}" srcOrd="0" destOrd="0" parTransId="{D33294F7-D14D-4A39-82B8-093119C2934F}" sibTransId="{9CA917E7-D8C3-426E-BCFA-175B2B5B8F84}"/>
    <dgm:cxn modelId="{8BFB6BA9-B956-4349-8751-4C4157C6E29C}" type="presOf" srcId="{3D1DFB00-D654-4A57-9527-0451CF42058F}" destId="{2B03DAE3-8F35-4D54-9F72-5B7875BCC8D3}" srcOrd="1" destOrd="1" presId="urn:microsoft.com/office/officeart/2005/8/layout/cycle4"/>
    <dgm:cxn modelId="{D52F087B-DDF4-4ADD-9412-8FA9162E81B5}" srcId="{2AAFE32D-8274-476D-953D-2FD758796D90}" destId="{9D4776FB-CBBD-4561-B102-A444795EE525}" srcOrd="2" destOrd="0" parTransId="{AB2F4C0A-ADB5-4346-97E8-0B890F55FA52}" sibTransId="{9788CCC5-9908-464A-BD5A-FF64EC151864}"/>
    <dgm:cxn modelId="{490F5F10-AE21-4CB1-8D17-34858B3141A5}" srcId="{A21095FE-1FAD-4E4C-9B8A-6D0CE6539D2C}" destId="{4C66213D-3D7B-411F-9DBA-E4135F8DB3B7}" srcOrd="1" destOrd="0" parTransId="{4ADACE0B-911A-4DE9-A880-495F82ABBB89}" sibTransId="{8D578F35-5379-43D2-84FA-2AF544AE03A2}"/>
    <dgm:cxn modelId="{9F13ED7E-3CA3-4706-BEB2-62FF2D4B9BAA}" type="presOf" srcId="{8B9CBC1C-8FD4-4DEB-80F5-B0B5472C443B}" destId="{2B03DAE3-8F35-4D54-9F72-5B7875BCC8D3}" srcOrd="1" destOrd="0" presId="urn:microsoft.com/office/officeart/2005/8/layout/cycle4"/>
    <dgm:cxn modelId="{DA765820-B06F-4650-9106-94D1E7F9C45A}" type="presOf" srcId="{15023B00-B974-4BCA-A84C-9565EA9A9554}" destId="{E23DE015-AD62-4106-9728-D4A57030C53E}" srcOrd="0" destOrd="2" presId="urn:microsoft.com/office/officeart/2005/8/layout/cycle4"/>
    <dgm:cxn modelId="{6642EC7F-2847-4EA5-A624-B8C5D753A770}" srcId="{4C66213D-3D7B-411F-9DBA-E4135F8DB3B7}" destId="{4DD6B6A4-788D-494D-99F1-ADEF8AA042E5}" srcOrd="0" destOrd="0" parTransId="{2A499DB4-EDF4-4729-BEAC-90466695E2E8}" sibTransId="{6E40AB65-811D-4F38-A545-3673244E9FBE}"/>
    <dgm:cxn modelId="{0B5D2681-20F2-4CE4-8FB1-A95FAE5F175F}" srcId="{AA41D2BB-4CAA-4563-90DE-070D288A4EA6}" destId="{E4E8F7A8-A515-4ADB-B5A3-BD31F87635CE}" srcOrd="1" destOrd="0" parTransId="{6BF987A4-199C-424D-8137-E67E9D5BEB24}" sibTransId="{3A34B928-09D0-44D9-B651-F410082D8880}"/>
    <dgm:cxn modelId="{C545CDC5-758B-4D0C-B1E5-A87FCF2CE51F}" type="presOf" srcId="{2AAFE32D-8274-476D-953D-2FD758796D90}" destId="{BB6B6439-46E7-45D6-BCBE-9D2FD4DBABE9}" srcOrd="0" destOrd="0" presId="urn:microsoft.com/office/officeart/2005/8/layout/cycle4"/>
    <dgm:cxn modelId="{28278807-5D80-40CB-A741-53B71391FC75}" type="presOf" srcId="{3698B778-FB7D-4AC3-9D87-CE14935A04E1}" destId="{498CD226-450C-4A5F-870D-AEF78BC20113}" srcOrd="0" destOrd="0" presId="urn:microsoft.com/office/officeart/2005/8/layout/cycle4"/>
    <dgm:cxn modelId="{C06AAE0F-AB12-4538-B9EB-F414BA06F924}" type="presOf" srcId="{473C077E-F74F-4EFC-B9A3-F5F362F0947D}" destId="{E23DE015-AD62-4106-9728-D4A57030C53E}" srcOrd="0" destOrd="0" presId="urn:microsoft.com/office/officeart/2005/8/layout/cycle4"/>
    <dgm:cxn modelId="{4821EB6E-ECC6-4749-8BFD-9B46D9233F5C}" type="presOf" srcId="{4C66213D-3D7B-411F-9DBA-E4135F8DB3B7}" destId="{F6B9A0B1-B392-4880-940D-F320EAAD7701}" srcOrd="0" destOrd="0" presId="urn:microsoft.com/office/officeart/2005/8/layout/cycle4"/>
    <dgm:cxn modelId="{85F20F4E-2DDC-4A54-918A-28E6392275FC}" srcId="{A21095FE-1FAD-4E4C-9B8A-6D0CE6539D2C}" destId="{3698B778-FB7D-4AC3-9D87-CE14935A04E1}" srcOrd="2" destOrd="0" parTransId="{22C91EBE-3827-4117-9FAD-54F93186D6CD}" sibTransId="{BA5A4EC8-D55C-493D-873F-350E014FB4CA}"/>
    <dgm:cxn modelId="{CF930D1E-2E7A-4790-A716-222F412C421D}" srcId="{4C66213D-3D7B-411F-9DBA-E4135F8DB3B7}" destId="{48A896A5-39CA-428B-B9D1-C499B20BBDD2}" srcOrd="4" destOrd="0" parTransId="{F55170AA-296A-413E-A39A-F7511A569675}" sibTransId="{5E0AAC54-BBE7-42C9-BE6D-79B2E8557BB1}"/>
    <dgm:cxn modelId="{893A382F-28AD-4A4F-80E0-616FCB62A1E0}" type="presOf" srcId="{9D4776FB-CBBD-4561-B102-A444795EE525}" destId="{4B3D3F61-A5E7-4505-B415-68DBBA4382AC}" srcOrd="0" destOrd="2" presId="urn:microsoft.com/office/officeart/2005/8/layout/cycle4"/>
    <dgm:cxn modelId="{18A30AD1-23F9-4386-86E5-E4A39BA01FFF}" srcId="{3698B778-FB7D-4AC3-9D87-CE14935A04E1}" destId="{33B3F52B-B201-403B-98B6-BCF97F03AF49}" srcOrd="1" destOrd="0" parTransId="{F1CDB8A2-BE66-4771-B172-3F0D8690AEA0}" sibTransId="{209CA69B-8CD3-4BAF-B3AA-1FFDC3931847}"/>
    <dgm:cxn modelId="{6247EB98-A8BB-4CCD-8941-F7666956505B}" type="presParOf" srcId="{042CA726-CBE9-4968-B147-D154B31CE210}" destId="{FE8E217F-E4B1-4DFA-BDE4-8949EE600CB4}" srcOrd="0" destOrd="0" presId="urn:microsoft.com/office/officeart/2005/8/layout/cycle4"/>
    <dgm:cxn modelId="{B1261EA6-F97C-412E-8D6F-AD1D1626F1BC}" type="presParOf" srcId="{FE8E217F-E4B1-4DFA-BDE4-8949EE600CB4}" destId="{57359881-B862-443B-B851-0CB6C41F58FD}" srcOrd="0" destOrd="0" presId="urn:microsoft.com/office/officeart/2005/8/layout/cycle4"/>
    <dgm:cxn modelId="{306C487C-06D9-44E3-91B9-8875152EC55F}" type="presParOf" srcId="{57359881-B862-443B-B851-0CB6C41F58FD}" destId="{4B3D3F61-A5E7-4505-B415-68DBBA4382AC}" srcOrd="0" destOrd="0" presId="urn:microsoft.com/office/officeart/2005/8/layout/cycle4"/>
    <dgm:cxn modelId="{9C9729B1-B67B-4F0C-946F-DAB823FADB2B}" type="presParOf" srcId="{57359881-B862-443B-B851-0CB6C41F58FD}" destId="{2B03DAE3-8F35-4D54-9F72-5B7875BCC8D3}" srcOrd="1" destOrd="0" presId="urn:microsoft.com/office/officeart/2005/8/layout/cycle4"/>
    <dgm:cxn modelId="{A4D26035-A436-428C-B42D-B5A7CB4EEAC2}" type="presParOf" srcId="{FE8E217F-E4B1-4DFA-BDE4-8949EE600CB4}" destId="{3EC903E8-CC0D-48C9-B27E-346D32EC3F84}" srcOrd="1" destOrd="0" presId="urn:microsoft.com/office/officeart/2005/8/layout/cycle4"/>
    <dgm:cxn modelId="{DA9768D3-C8A8-4219-9010-F04CA64D6219}" type="presParOf" srcId="{3EC903E8-CC0D-48C9-B27E-346D32EC3F84}" destId="{3024818C-E91A-42F3-945F-F719847171D2}" srcOrd="0" destOrd="0" presId="urn:microsoft.com/office/officeart/2005/8/layout/cycle4"/>
    <dgm:cxn modelId="{26B69AB2-512B-4A98-AF64-AD9A1DA8DE47}" type="presParOf" srcId="{3EC903E8-CC0D-48C9-B27E-346D32EC3F84}" destId="{87B4C698-4A61-413E-8FDB-A0D57CF34C81}" srcOrd="1" destOrd="0" presId="urn:microsoft.com/office/officeart/2005/8/layout/cycle4"/>
    <dgm:cxn modelId="{246D2644-8658-458B-B8C4-334509243609}" type="presParOf" srcId="{FE8E217F-E4B1-4DFA-BDE4-8949EE600CB4}" destId="{478C42FC-B770-490C-A205-48DD8673B8F8}" srcOrd="2" destOrd="0" presId="urn:microsoft.com/office/officeart/2005/8/layout/cycle4"/>
    <dgm:cxn modelId="{7E1090BF-028B-4EF9-8ED1-6BDF83588742}" type="presParOf" srcId="{478C42FC-B770-490C-A205-48DD8673B8F8}" destId="{E23DE015-AD62-4106-9728-D4A57030C53E}" srcOrd="0" destOrd="0" presId="urn:microsoft.com/office/officeart/2005/8/layout/cycle4"/>
    <dgm:cxn modelId="{CDB192DA-8792-42B9-A1A6-FA41CE6E011B}" type="presParOf" srcId="{478C42FC-B770-490C-A205-48DD8673B8F8}" destId="{97632057-9FAF-454D-9B9C-8221786D343C}" srcOrd="1" destOrd="0" presId="urn:microsoft.com/office/officeart/2005/8/layout/cycle4"/>
    <dgm:cxn modelId="{E221C96A-AD70-4483-AA5A-FE43B56902AC}" type="presParOf" srcId="{FE8E217F-E4B1-4DFA-BDE4-8949EE600CB4}" destId="{D4D524A4-2A2B-44E5-8BC0-F5ADB9C91363}" srcOrd="3" destOrd="0" presId="urn:microsoft.com/office/officeart/2005/8/layout/cycle4"/>
    <dgm:cxn modelId="{09F946E2-9C9E-4919-80A2-EBBB1FE76748}" type="presParOf" srcId="{D4D524A4-2A2B-44E5-8BC0-F5ADB9C91363}" destId="{F1203A37-5994-4920-968C-9BE95F917B30}" srcOrd="0" destOrd="0" presId="urn:microsoft.com/office/officeart/2005/8/layout/cycle4"/>
    <dgm:cxn modelId="{70686BF0-F274-45A4-AF06-5CC761264442}" type="presParOf" srcId="{D4D524A4-2A2B-44E5-8BC0-F5ADB9C91363}" destId="{FB8C495D-D2ED-47F9-9E47-4389C28C461F}" srcOrd="1" destOrd="0" presId="urn:microsoft.com/office/officeart/2005/8/layout/cycle4"/>
    <dgm:cxn modelId="{D1368F46-623E-4F89-9506-DE9AACABAF73}" type="presParOf" srcId="{FE8E217F-E4B1-4DFA-BDE4-8949EE600CB4}" destId="{69791590-7473-4BFD-9F45-B7CCD7280152}" srcOrd="4" destOrd="0" presId="urn:microsoft.com/office/officeart/2005/8/layout/cycle4"/>
    <dgm:cxn modelId="{B4A6C230-EC96-4508-8219-C86630C5468C}" type="presParOf" srcId="{042CA726-CBE9-4968-B147-D154B31CE210}" destId="{2ACE5681-2FD3-4AAC-918D-D747DBD42A97}" srcOrd="1" destOrd="0" presId="urn:microsoft.com/office/officeart/2005/8/layout/cycle4"/>
    <dgm:cxn modelId="{B1404D8A-8D6D-4146-8FDD-A9195A20E4AB}" type="presParOf" srcId="{2ACE5681-2FD3-4AAC-918D-D747DBD42A97}" destId="{BB6B6439-46E7-45D6-BCBE-9D2FD4DBABE9}" srcOrd="0" destOrd="0" presId="urn:microsoft.com/office/officeart/2005/8/layout/cycle4"/>
    <dgm:cxn modelId="{F57820F5-D68A-42A1-B760-5953FEFD282A}" type="presParOf" srcId="{2ACE5681-2FD3-4AAC-918D-D747DBD42A97}" destId="{F6B9A0B1-B392-4880-940D-F320EAAD7701}" srcOrd="1" destOrd="0" presId="urn:microsoft.com/office/officeart/2005/8/layout/cycle4"/>
    <dgm:cxn modelId="{9455CBF8-595E-402F-8FD5-3ED9B41557E4}" type="presParOf" srcId="{2ACE5681-2FD3-4AAC-918D-D747DBD42A97}" destId="{498CD226-450C-4A5F-870D-AEF78BC20113}" srcOrd="2" destOrd="0" presId="urn:microsoft.com/office/officeart/2005/8/layout/cycle4"/>
    <dgm:cxn modelId="{CF6C367D-8074-4F17-867B-FEAF0C77FBE6}" type="presParOf" srcId="{2ACE5681-2FD3-4AAC-918D-D747DBD42A97}" destId="{51CE0B7A-ACD8-4405-9684-5EA7C2A34C4F}" srcOrd="3" destOrd="0" presId="urn:microsoft.com/office/officeart/2005/8/layout/cycle4"/>
    <dgm:cxn modelId="{9667F911-454C-4555-9960-FBDCEB2672D5}" type="presParOf" srcId="{2ACE5681-2FD3-4AAC-918D-D747DBD42A97}" destId="{907F9E0D-44D7-43E7-AF6C-774BC4CA8260}" srcOrd="4" destOrd="0" presId="urn:microsoft.com/office/officeart/2005/8/layout/cycle4"/>
    <dgm:cxn modelId="{F3049046-1B98-4D1F-B754-76E30800F644}" type="presParOf" srcId="{042CA726-CBE9-4968-B147-D154B31CE210}" destId="{96AB91A3-81F3-4BD6-A579-2BAA2F034317}" srcOrd="2" destOrd="0" presId="urn:microsoft.com/office/officeart/2005/8/layout/cycle4"/>
    <dgm:cxn modelId="{F019058E-A3DE-49D0-9D92-F20C1C390FE7}" type="presParOf" srcId="{042CA726-CBE9-4968-B147-D154B31CE210}" destId="{43C08B5F-ACAD-4E39-B880-8E4D94C81AA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4566BA-9D2D-42DC-9F4B-51AF90044CE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D3CB6BB7-7385-4609-933A-4B257815C051}">
      <dgm:prSet phldrT="[Text]" custT="1"/>
      <dgm:spPr/>
      <dgm:t>
        <a:bodyPr/>
        <a:lstStyle/>
        <a:p>
          <a:r>
            <a:rPr lang="en-GB" sz="1200" dirty="0" smtClean="0"/>
            <a:t>Public health services</a:t>
          </a:r>
        </a:p>
        <a:p>
          <a:r>
            <a:rPr lang="en-GB" sz="1200" dirty="0" smtClean="0"/>
            <a:t>Community nursing</a:t>
          </a:r>
        </a:p>
        <a:p>
          <a:r>
            <a:rPr lang="en-GB" sz="1200" dirty="0" smtClean="0"/>
            <a:t>Community mental health</a:t>
          </a:r>
        </a:p>
        <a:p>
          <a:r>
            <a:rPr lang="en-GB" sz="1200" dirty="0" smtClean="0"/>
            <a:t>Connecting Care hub services</a:t>
          </a:r>
          <a:endParaRPr lang="en-GB" sz="1200" dirty="0"/>
        </a:p>
      </dgm:t>
    </dgm:pt>
    <dgm:pt modelId="{E26D060A-3BF7-4947-B61A-45714D5953C8}" type="parTrans" cxnId="{DE280280-05A2-4869-95D4-928A6DF0AF9A}">
      <dgm:prSet/>
      <dgm:spPr/>
      <dgm:t>
        <a:bodyPr/>
        <a:lstStyle/>
        <a:p>
          <a:endParaRPr lang="en-GB"/>
        </a:p>
      </dgm:t>
    </dgm:pt>
    <dgm:pt modelId="{45110681-80FE-46FD-AC6E-32FD6584D55D}" type="sibTrans" cxnId="{DE280280-05A2-4869-95D4-928A6DF0AF9A}">
      <dgm:prSet/>
      <dgm:spPr/>
      <dgm:t>
        <a:bodyPr/>
        <a:lstStyle/>
        <a:p>
          <a:endParaRPr lang="en-GB"/>
        </a:p>
      </dgm:t>
    </dgm:pt>
    <dgm:pt modelId="{79ACFC0C-5718-499D-8BA5-1BEE5AA6D027}">
      <dgm:prSet phldrT="[Text]" custT="1"/>
      <dgm:spPr/>
      <dgm:t>
        <a:bodyPr/>
        <a:lstStyle/>
        <a:p>
          <a:r>
            <a:rPr lang="en-GB" sz="2000" dirty="0" smtClean="0"/>
            <a:t>General practice</a:t>
          </a:r>
          <a:endParaRPr lang="en-GB" sz="2000" dirty="0"/>
        </a:p>
      </dgm:t>
    </dgm:pt>
    <dgm:pt modelId="{0E6E03FC-4C4B-4F7C-B2FC-16CE87CAC8D6}" type="parTrans" cxnId="{DEE18B90-BB0C-488A-8058-6A86C380090F}">
      <dgm:prSet/>
      <dgm:spPr/>
      <dgm:t>
        <a:bodyPr/>
        <a:lstStyle/>
        <a:p>
          <a:endParaRPr lang="en-GB"/>
        </a:p>
      </dgm:t>
    </dgm:pt>
    <dgm:pt modelId="{2FE24608-5B67-44F4-AF89-A58F50A1B3FA}" type="sibTrans" cxnId="{DEE18B90-BB0C-488A-8058-6A86C380090F}">
      <dgm:prSet/>
      <dgm:spPr/>
      <dgm:t>
        <a:bodyPr/>
        <a:lstStyle/>
        <a:p>
          <a:endParaRPr lang="en-GB"/>
        </a:p>
      </dgm:t>
    </dgm:pt>
    <dgm:pt modelId="{8F17A876-6B37-4770-8C06-FAD3D1FC4040}">
      <dgm:prSet phldrT="[Text]" custT="1"/>
      <dgm:spPr/>
      <dgm:t>
        <a:bodyPr/>
        <a:lstStyle/>
        <a:p>
          <a:r>
            <a:rPr lang="en-GB" sz="2000" dirty="0" smtClean="0"/>
            <a:t>Acute Trust</a:t>
          </a:r>
          <a:endParaRPr lang="en-GB" sz="2000" dirty="0"/>
        </a:p>
      </dgm:t>
    </dgm:pt>
    <dgm:pt modelId="{B4A945AB-D593-4309-BA93-2795D20D8D5E}" type="parTrans" cxnId="{1653A0AF-2DA3-4734-8A70-030CF3D8F244}">
      <dgm:prSet/>
      <dgm:spPr/>
      <dgm:t>
        <a:bodyPr/>
        <a:lstStyle/>
        <a:p>
          <a:endParaRPr lang="en-GB"/>
        </a:p>
      </dgm:t>
    </dgm:pt>
    <dgm:pt modelId="{0830B4C2-AE04-454F-8CC0-548CE2031A09}" type="sibTrans" cxnId="{1653A0AF-2DA3-4734-8A70-030CF3D8F244}">
      <dgm:prSet/>
      <dgm:spPr/>
      <dgm:t>
        <a:bodyPr/>
        <a:lstStyle/>
        <a:p>
          <a:endParaRPr lang="en-GB"/>
        </a:p>
      </dgm:t>
    </dgm:pt>
    <dgm:pt modelId="{ED40F5E2-9E91-4498-B767-FAB2833CF074}">
      <dgm:prSet phldrT="[Text]" custT="1"/>
      <dgm:spPr/>
      <dgm:t>
        <a:bodyPr/>
        <a:lstStyle/>
        <a:p>
          <a:r>
            <a:rPr lang="en-GB" sz="2000" dirty="0" smtClean="0"/>
            <a:t>Third Sector</a:t>
          </a:r>
          <a:endParaRPr lang="en-GB" sz="2000" dirty="0"/>
        </a:p>
      </dgm:t>
    </dgm:pt>
    <dgm:pt modelId="{ABD13C61-5695-4F00-A4BC-8EF91C2BAD6D}" type="parTrans" cxnId="{13CEB33A-DB44-4549-A2C4-85A57792528D}">
      <dgm:prSet/>
      <dgm:spPr/>
      <dgm:t>
        <a:bodyPr/>
        <a:lstStyle/>
        <a:p>
          <a:endParaRPr lang="en-GB"/>
        </a:p>
      </dgm:t>
    </dgm:pt>
    <dgm:pt modelId="{E46513B6-B463-4067-BD4C-0E6E80F3F241}" type="sibTrans" cxnId="{13CEB33A-DB44-4549-A2C4-85A57792528D}">
      <dgm:prSet/>
      <dgm:spPr/>
      <dgm:t>
        <a:bodyPr/>
        <a:lstStyle/>
        <a:p>
          <a:endParaRPr lang="en-GB"/>
        </a:p>
      </dgm:t>
    </dgm:pt>
    <dgm:pt modelId="{834883C9-8625-4447-98C1-F540CBC23636}">
      <dgm:prSet phldrT="[Text]" custT="1"/>
      <dgm:spPr/>
      <dgm:t>
        <a:bodyPr/>
        <a:lstStyle/>
        <a:p>
          <a:r>
            <a:rPr lang="en-GB" sz="2000" dirty="0" smtClean="0"/>
            <a:t>Mental Health Trust</a:t>
          </a:r>
          <a:endParaRPr lang="en-GB" sz="2000" dirty="0"/>
        </a:p>
      </dgm:t>
    </dgm:pt>
    <dgm:pt modelId="{CC181BFA-49E8-44A9-91C8-37FD15B9D351}" type="parTrans" cxnId="{16E9993A-2DB3-450B-9D52-2406C48173EC}">
      <dgm:prSet/>
      <dgm:spPr/>
      <dgm:t>
        <a:bodyPr/>
        <a:lstStyle/>
        <a:p>
          <a:endParaRPr lang="en-GB"/>
        </a:p>
      </dgm:t>
    </dgm:pt>
    <dgm:pt modelId="{AEB0F394-F7F5-4C17-967A-A5F082B488D2}" type="sibTrans" cxnId="{16E9993A-2DB3-450B-9D52-2406C48173EC}">
      <dgm:prSet/>
      <dgm:spPr/>
      <dgm:t>
        <a:bodyPr/>
        <a:lstStyle/>
        <a:p>
          <a:endParaRPr lang="en-GB"/>
        </a:p>
      </dgm:t>
    </dgm:pt>
    <dgm:pt modelId="{09DDAAD4-A1EC-4EDB-8F91-70EFCAB2FEC7}">
      <dgm:prSet custT="1"/>
      <dgm:spPr/>
      <dgm:t>
        <a:bodyPr/>
        <a:lstStyle/>
        <a:p>
          <a:r>
            <a:rPr lang="en-GB" sz="2000" dirty="0" smtClean="0"/>
            <a:t>Social Care</a:t>
          </a:r>
          <a:endParaRPr lang="en-GB" sz="2000" dirty="0"/>
        </a:p>
      </dgm:t>
    </dgm:pt>
    <dgm:pt modelId="{16237110-A4BB-45DC-B5D0-A2D4F4A01FE6}" type="parTrans" cxnId="{779056B9-7F7A-4461-B5B7-2F2F559300D6}">
      <dgm:prSet/>
      <dgm:spPr/>
      <dgm:t>
        <a:bodyPr/>
        <a:lstStyle/>
        <a:p>
          <a:endParaRPr lang="en-GB"/>
        </a:p>
      </dgm:t>
    </dgm:pt>
    <dgm:pt modelId="{82FE780C-B88E-431B-AE66-830DFBCE17BA}" type="sibTrans" cxnId="{779056B9-7F7A-4461-B5B7-2F2F559300D6}">
      <dgm:prSet/>
      <dgm:spPr/>
      <dgm:t>
        <a:bodyPr/>
        <a:lstStyle/>
        <a:p>
          <a:endParaRPr lang="en-GB"/>
        </a:p>
      </dgm:t>
    </dgm:pt>
    <dgm:pt modelId="{DBA7DF81-945B-41B4-BD76-E844DB1BCD5F}" type="pres">
      <dgm:prSet presAssocID="{0B4566BA-9D2D-42DC-9F4B-51AF90044CEB}" presName="Name0" presStyleCnt="0">
        <dgm:presLayoutVars>
          <dgm:chMax val="1"/>
          <dgm:dir/>
          <dgm:animLvl val="ctr"/>
          <dgm:resizeHandles val="exact"/>
        </dgm:presLayoutVars>
      </dgm:prSet>
      <dgm:spPr/>
      <dgm:t>
        <a:bodyPr/>
        <a:lstStyle/>
        <a:p>
          <a:endParaRPr lang="en-GB"/>
        </a:p>
      </dgm:t>
    </dgm:pt>
    <dgm:pt modelId="{C9FD18FC-555E-403D-AC38-9C59C62DC897}" type="pres">
      <dgm:prSet presAssocID="{D3CB6BB7-7385-4609-933A-4B257815C051}" presName="centerShape" presStyleLbl="node0" presStyleIdx="0" presStyleCnt="1"/>
      <dgm:spPr/>
      <dgm:t>
        <a:bodyPr/>
        <a:lstStyle/>
        <a:p>
          <a:endParaRPr lang="en-GB"/>
        </a:p>
      </dgm:t>
    </dgm:pt>
    <dgm:pt modelId="{AB54F43B-D9AF-48F6-B0EA-01BF6C7A7789}" type="pres">
      <dgm:prSet presAssocID="{79ACFC0C-5718-499D-8BA5-1BEE5AA6D027}" presName="node" presStyleLbl="node1" presStyleIdx="0" presStyleCnt="5">
        <dgm:presLayoutVars>
          <dgm:bulletEnabled val="1"/>
        </dgm:presLayoutVars>
      </dgm:prSet>
      <dgm:spPr/>
      <dgm:t>
        <a:bodyPr/>
        <a:lstStyle/>
        <a:p>
          <a:endParaRPr lang="en-GB"/>
        </a:p>
      </dgm:t>
    </dgm:pt>
    <dgm:pt modelId="{0748B0C5-2350-4F34-B354-BBA702881E33}" type="pres">
      <dgm:prSet presAssocID="{79ACFC0C-5718-499D-8BA5-1BEE5AA6D027}" presName="dummy" presStyleCnt="0"/>
      <dgm:spPr/>
    </dgm:pt>
    <dgm:pt modelId="{4ECC56ED-ED86-469E-991C-CE4BA6DF58CE}" type="pres">
      <dgm:prSet presAssocID="{2FE24608-5B67-44F4-AF89-A58F50A1B3FA}" presName="sibTrans" presStyleLbl="sibTrans2D1" presStyleIdx="0" presStyleCnt="5"/>
      <dgm:spPr/>
      <dgm:t>
        <a:bodyPr/>
        <a:lstStyle/>
        <a:p>
          <a:endParaRPr lang="en-GB"/>
        </a:p>
      </dgm:t>
    </dgm:pt>
    <dgm:pt modelId="{6E32716F-C3AA-48F5-A657-904BACFE8CD5}" type="pres">
      <dgm:prSet presAssocID="{09DDAAD4-A1EC-4EDB-8F91-70EFCAB2FEC7}" presName="node" presStyleLbl="node1" presStyleIdx="1" presStyleCnt="5">
        <dgm:presLayoutVars>
          <dgm:bulletEnabled val="1"/>
        </dgm:presLayoutVars>
      </dgm:prSet>
      <dgm:spPr/>
      <dgm:t>
        <a:bodyPr/>
        <a:lstStyle/>
        <a:p>
          <a:endParaRPr lang="en-GB"/>
        </a:p>
      </dgm:t>
    </dgm:pt>
    <dgm:pt modelId="{EB76253F-C5AA-4D6A-879F-D787B7148D23}" type="pres">
      <dgm:prSet presAssocID="{09DDAAD4-A1EC-4EDB-8F91-70EFCAB2FEC7}" presName="dummy" presStyleCnt="0"/>
      <dgm:spPr/>
    </dgm:pt>
    <dgm:pt modelId="{91402384-D634-46C0-9E3C-4EF68BCD6DAC}" type="pres">
      <dgm:prSet presAssocID="{82FE780C-B88E-431B-AE66-830DFBCE17BA}" presName="sibTrans" presStyleLbl="sibTrans2D1" presStyleIdx="1" presStyleCnt="5"/>
      <dgm:spPr/>
      <dgm:t>
        <a:bodyPr/>
        <a:lstStyle/>
        <a:p>
          <a:endParaRPr lang="en-GB"/>
        </a:p>
      </dgm:t>
    </dgm:pt>
    <dgm:pt modelId="{8251205F-78A2-4BCA-A023-C0DE3A6EAE7F}" type="pres">
      <dgm:prSet presAssocID="{8F17A876-6B37-4770-8C06-FAD3D1FC4040}" presName="node" presStyleLbl="node1" presStyleIdx="2" presStyleCnt="5">
        <dgm:presLayoutVars>
          <dgm:bulletEnabled val="1"/>
        </dgm:presLayoutVars>
      </dgm:prSet>
      <dgm:spPr/>
      <dgm:t>
        <a:bodyPr/>
        <a:lstStyle/>
        <a:p>
          <a:endParaRPr lang="en-GB"/>
        </a:p>
      </dgm:t>
    </dgm:pt>
    <dgm:pt modelId="{C0639719-2173-4117-A068-6E3F3DD3102B}" type="pres">
      <dgm:prSet presAssocID="{8F17A876-6B37-4770-8C06-FAD3D1FC4040}" presName="dummy" presStyleCnt="0"/>
      <dgm:spPr/>
    </dgm:pt>
    <dgm:pt modelId="{E8FF8549-397C-4050-B02C-5F5BEA6F0E57}" type="pres">
      <dgm:prSet presAssocID="{0830B4C2-AE04-454F-8CC0-548CE2031A09}" presName="sibTrans" presStyleLbl="sibTrans2D1" presStyleIdx="2" presStyleCnt="5"/>
      <dgm:spPr/>
      <dgm:t>
        <a:bodyPr/>
        <a:lstStyle/>
        <a:p>
          <a:endParaRPr lang="en-GB"/>
        </a:p>
      </dgm:t>
    </dgm:pt>
    <dgm:pt modelId="{0C04D599-FDEE-4063-A2C7-49430DFC0B82}" type="pres">
      <dgm:prSet presAssocID="{ED40F5E2-9E91-4498-B767-FAB2833CF074}" presName="node" presStyleLbl="node1" presStyleIdx="3" presStyleCnt="5">
        <dgm:presLayoutVars>
          <dgm:bulletEnabled val="1"/>
        </dgm:presLayoutVars>
      </dgm:prSet>
      <dgm:spPr/>
      <dgm:t>
        <a:bodyPr/>
        <a:lstStyle/>
        <a:p>
          <a:endParaRPr lang="en-GB"/>
        </a:p>
      </dgm:t>
    </dgm:pt>
    <dgm:pt modelId="{55D68209-3C99-4567-AB04-37537826847B}" type="pres">
      <dgm:prSet presAssocID="{ED40F5E2-9E91-4498-B767-FAB2833CF074}" presName="dummy" presStyleCnt="0"/>
      <dgm:spPr/>
    </dgm:pt>
    <dgm:pt modelId="{ADF9168F-58D2-4534-A139-5DB6078D45A1}" type="pres">
      <dgm:prSet presAssocID="{E46513B6-B463-4067-BD4C-0E6E80F3F241}" presName="sibTrans" presStyleLbl="sibTrans2D1" presStyleIdx="3" presStyleCnt="5"/>
      <dgm:spPr/>
      <dgm:t>
        <a:bodyPr/>
        <a:lstStyle/>
        <a:p>
          <a:endParaRPr lang="en-GB"/>
        </a:p>
      </dgm:t>
    </dgm:pt>
    <dgm:pt modelId="{25755656-557B-4B98-9042-210F351FE121}" type="pres">
      <dgm:prSet presAssocID="{834883C9-8625-4447-98C1-F540CBC23636}" presName="node" presStyleLbl="node1" presStyleIdx="4" presStyleCnt="5">
        <dgm:presLayoutVars>
          <dgm:bulletEnabled val="1"/>
        </dgm:presLayoutVars>
      </dgm:prSet>
      <dgm:spPr/>
      <dgm:t>
        <a:bodyPr/>
        <a:lstStyle/>
        <a:p>
          <a:endParaRPr lang="en-GB"/>
        </a:p>
      </dgm:t>
    </dgm:pt>
    <dgm:pt modelId="{30F3C7CE-0E96-4FB3-863B-E39BA06C73DE}" type="pres">
      <dgm:prSet presAssocID="{834883C9-8625-4447-98C1-F540CBC23636}" presName="dummy" presStyleCnt="0"/>
      <dgm:spPr/>
    </dgm:pt>
    <dgm:pt modelId="{E1691A27-1E79-4C3E-BB00-92230DF499A8}" type="pres">
      <dgm:prSet presAssocID="{AEB0F394-F7F5-4C17-967A-A5F082B488D2}" presName="sibTrans" presStyleLbl="sibTrans2D1" presStyleIdx="4" presStyleCnt="5"/>
      <dgm:spPr/>
      <dgm:t>
        <a:bodyPr/>
        <a:lstStyle/>
        <a:p>
          <a:endParaRPr lang="en-GB"/>
        </a:p>
      </dgm:t>
    </dgm:pt>
  </dgm:ptLst>
  <dgm:cxnLst>
    <dgm:cxn modelId="{C26186BA-15EB-4459-823E-E53544CE316E}" type="presOf" srcId="{AEB0F394-F7F5-4C17-967A-A5F082B488D2}" destId="{E1691A27-1E79-4C3E-BB00-92230DF499A8}" srcOrd="0" destOrd="0" presId="urn:microsoft.com/office/officeart/2005/8/layout/radial6"/>
    <dgm:cxn modelId="{8621BBC8-2CCD-459A-A846-2E2DC4926AB0}" type="presOf" srcId="{09DDAAD4-A1EC-4EDB-8F91-70EFCAB2FEC7}" destId="{6E32716F-C3AA-48F5-A657-904BACFE8CD5}" srcOrd="0" destOrd="0" presId="urn:microsoft.com/office/officeart/2005/8/layout/radial6"/>
    <dgm:cxn modelId="{1801EA40-9F69-472D-85BC-75CD6191A672}" type="presOf" srcId="{E46513B6-B463-4067-BD4C-0E6E80F3F241}" destId="{ADF9168F-58D2-4534-A139-5DB6078D45A1}" srcOrd="0" destOrd="0" presId="urn:microsoft.com/office/officeart/2005/8/layout/radial6"/>
    <dgm:cxn modelId="{1653A0AF-2DA3-4734-8A70-030CF3D8F244}" srcId="{D3CB6BB7-7385-4609-933A-4B257815C051}" destId="{8F17A876-6B37-4770-8C06-FAD3D1FC4040}" srcOrd="2" destOrd="0" parTransId="{B4A945AB-D593-4309-BA93-2795D20D8D5E}" sibTransId="{0830B4C2-AE04-454F-8CC0-548CE2031A09}"/>
    <dgm:cxn modelId="{DE280280-05A2-4869-95D4-928A6DF0AF9A}" srcId="{0B4566BA-9D2D-42DC-9F4B-51AF90044CEB}" destId="{D3CB6BB7-7385-4609-933A-4B257815C051}" srcOrd="0" destOrd="0" parTransId="{E26D060A-3BF7-4947-B61A-45714D5953C8}" sibTransId="{45110681-80FE-46FD-AC6E-32FD6584D55D}"/>
    <dgm:cxn modelId="{71F905BE-1E93-4888-9F6D-01131B1B1830}" type="presOf" srcId="{834883C9-8625-4447-98C1-F540CBC23636}" destId="{25755656-557B-4B98-9042-210F351FE121}" srcOrd="0" destOrd="0" presId="urn:microsoft.com/office/officeart/2005/8/layout/radial6"/>
    <dgm:cxn modelId="{4F16073B-BC99-4410-AF3B-AAEA97F5F55B}" type="presOf" srcId="{2FE24608-5B67-44F4-AF89-A58F50A1B3FA}" destId="{4ECC56ED-ED86-469E-991C-CE4BA6DF58CE}" srcOrd="0" destOrd="0" presId="urn:microsoft.com/office/officeart/2005/8/layout/radial6"/>
    <dgm:cxn modelId="{F6AC4B1F-336F-496B-81CC-200065C87022}" type="presOf" srcId="{0830B4C2-AE04-454F-8CC0-548CE2031A09}" destId="{E8FF8549-397C-4050-B02C-5F5BEA6F0E57}" srcOrd="0" destOrd="0" presId="urn:microsoft.com/office/officeart/2005/8/layout/radial6"/>
    <dgm:cxn modelId="{97815597-471B-430B-B2B5-73EBD4886A41}" type="presOf" srcId="{0B4566BA-9D2D-42DC-9F4B-51AF90044CEB}" destId="{DBA7DF81-945B-41B4-BD76-E844DB1BCD5F}" srcOrd="0" destOrd="0" presId="urn:microsoft.com/office/officeart/2005/8/layout/radial6"/>
    <dgm:cxn modelId="{DEE18B90-BB0C-488A-8058-6A86C380090F}" srcId="{D3CB6BB7-7385-4609-933A-4B257815C051}" destId="{79ACFC0C-5718-499D-8BA5-1BEE5AA6D027}" srcOrd="0" destOrd="0" parTransId="{0E6E03FC-4C4B-4F7C-B2FC-16CE87CAC8D6}" sibTransId="{2FE24608-5B67-44F4-AF89-A58F50A1B3FA}"/>
    <dgm:cxn modelId="{779056B9-7F7A-4461-B5B7-2F2F559300D6}" srcId="{D3CB6BB7-7385-4609-933A-4B257815C051}" destId="{09DDAAD4-A1EC-4EDB-8F91-70EFCAB2FEC7}" srcOrd="1" destOrd="0" parTransId="{16237110-A4BB-45DC-B5D0-A2D4F4A01FE6}" sibTransId="{82FE780C-B88E-431B-AE66-830DFBCE17BA}"/>
    <dgm:cxn modelId="{C6B57F3F-6CA9-4928-8D79-C1BAFFBCD3AE}" type="presOf" srcId="{ED40F5E2-9E91-4498-B767-FAB2833CF074}" destId="{0C04D599-FDEE-4063-A2C7-49430DFC0B82}" srcOrd="0" destOrd="0" presId="urn:microsoft.com/office/officeart/2005/8/layout/radial6"/>
    <dgm:cxn modelId="{8E392E24-439C-4746-82ED-8A316C8FCE89}" type="presOf" srcId="{79ACFC0C-5718-499D-8BA5-1BEE5AA6D027}" destId="{AB54F43B-D9AF-48F6-B0EA-01BF6C7A7789}" srcOrd="0" destOrd="0" presId="urn:microsoft.com/office/officeart/2005/8/layout/radial6"/>
    <dgm:cxn modelId="{0311A68E-43FA-4B56-9B12-EF5C7A8FC71B}" type="presOf" srcId="{82FE780C-B88E-431B-AE66-830DFBCE17BA}" destId="{91402384-D634-46C0-9E3C-4EF68BCD6DAC}" srcOrd="0" destOrd="0" presId="urn:microsoft.com/office/officeart/2005/8/layout/radial6"/>
    <dgm:cxn modelId="{8BB24E42-A01C-4863-993D-74E79E54036C}" type="presOf" srcId="{D3CB6BB7-7385-4609-933A-4B257815C051}" destId="{C9FD18FC-555E-403D-AC38-9C59C62DC897}" srcOrd="0" destOrd="0" presId="urn:microsoft.com/office/officeart/2005/8/layout/radial6"/>
    <dgm:cxn modelId="{13CEB33A-DB44-4549-A2C4-85A57792528D}" srcId="{D3CB6BB7-7385-4609-933A-4B257815C051}" destId="{ED40F5E2-9E91-4498-B767-FAB2833CF074}" srcOrd="3" destOrd="0" parTransId="{ABD13C61-5695-4F00-A4BC-8EF91C2BAD6D}" sibTransId="{E46513B6-B463-4067-BD4C-0E6E80F3F241}"/>
    <dgm:cxn modelId="{162DD541-A795-40C7-86AE-61AB6F6414AC}" type="presOf" srcId="{8F17A876-6B37-4770-8C06-FAD3D1FC4040}" destId="{8251205F-78A2-4BCA-A023-C0DE3A6EAE7F}" srcOrd="0" destOrd="0" presId="urn:microsoft.com/office/officeart/2005/8/layout/radial6"/>
    <dgm:cxn modelId="{16E9993A-2DB3-450B-9D52-2406C48173EC}" srcId="{D3CB6BB7-7385-4609-933A-4B257815C051}" destId="{834883C9-8625-4447-98C1-F540CBC23636}" srcOrd="4" destOrd="0" parTransId="{CC181BFA-49E8-44A9-91C8-37FD15B9D351}" sibTransId="{AEB0F394-F7F5-4C17-967A-A5F082B488D2}"/>
    <dgm:cxn modelId="{1B30251B-4400-4C42-B8E8-CDA49DA540E6}" type="presParOf" srcId="{DBA7DF81-945B-41B4-BD76-E844DB1BCD5F}" destId="{C9FD18FC-555E-403D-AC38-9C59C62DC897}" srcOrd="0" destOrd="0" presId="urn:microsoft.com/office/officeart/2005/8/layout/radial6"/>
    <dgm:cxn modelId="{8C9437AB-E052-48B6-80E6-E5DC18000429}" type="presParOf" srcId="{DBA7DF81-945B-41B4-BD76-E844DB1BCD5F}" destId="{AB54F43B-D9AF-48F6-B0EA-01BF6C7A7789}" srcOrd="1" destOrd="0" presId="urn:microsoft.com/office/officeart/2005/8/layout/radial6"/>
    <dgm:cxn modelId="{BA7AE6B8-7B04-490F-9C7D-2BBF4A1C6C35}" type="presParOf" srcId="{DBA7DF81-945B-41B4-BD76-E844DB1BCD5F}" destId="{0748B0C5-2350-4F34-B354-BBA702881E33}" srcOrd="2" destOrd="0" presId="urn:microsoft.com/office/officeart/2005/8/layout/radial6"/>
    <dgm:cxn modelId="{DEBB326B-7950-47AC-9C57-5FE6B664D42C}" type="presParOf" srcId="{DBA7DF81-945B-41B4-BD76-E844DB1BCD5F}" destId="{4ECC56ED-ED86-469E-991C-CE4BA6DF58CE}" srcOrd="3" destOrd="0" presId="urn:microsoft.com/office/officeart/2005/8/layout/radial6"/>
    <dgm:cxn modelId="{86224B53-2289-4C94-9595-8183E76D2DC6}" type="presParOf" srcId="{DBA7DF81-945B-41B4-BD76-E844DB1BCD5F}" destId="{6E32716F-C3AA-48F5-A657-904BACFE8CD5}" srcOrd="4" destOrd="0" presId="urn:microsoft.com/office/officeart/2005/8/layout/radial6"/>
    <dgm:cxn modelId="{BB653EC4-D6D9-4E34-AB61-1354807F3BF9}" type="presParOf" srcId="{DBA7DF81-945B-41B4-BD76-E844DB1BCD5F}" destId="{EB76253F-C5AA-4D6A-879F-D787B7148D23}" srcOrd="5" destOrd="0" presId="urn:microsoft.com/office/officeart/2005/8/layout/radial6"/>
    <dgm:cxn modelId="{2B69AD14-9890-4531-BF93-D4C1DBF31B00}" type="presParOf" srcId="{DBA7DF81-945B-41B4-BD76-E844DB1BCD5F}" destId="{91402384-D634-46C0-9E3C-4EF68BCD6DAC}" srcOrd="6" destOrd="0" presId="urn:microsoft.com/office/officeart/2005/8/layout/radial6"/>
    <dgm:cxn modelId="{B9F6CC58-DCEF-4148-AB5F-21DB3ED8F135}" type="presParOf" srcId="{DBA7DF81-945B-41B4-BD76-E844DB1BCD5F}" destId="{8251205F-78A2-4BCA-A023-C0DE3A6EAE7F}" srcOrd="7" destOrd="0" presId="urn:microsoft.com/office/officeart/2005/8/layout/radial6"/>
    <dgm:cxn modelId="{3EEA85B9-CECB-4204-9EBB-FED63E5DBC88}" type="presParOf" srcId="{DBA7DF81-945B-41B4-BD76-E844DB1BCD5F}" destId="{C0639719-2173-4117-A068-6E3F3DD3102B}" srcOrd="8" destOrd="0" presId="urn:microsoft.com/office/officeart/2005/8/layout/radial6"/>
    <dgm:cxn modelId="{B5255EAA-EAC2-4F71-9C04-E46234D3E73B}" type="presParOf" srcId="{DBA7DF81-945B-41B4-BD76-E844DB1BCD5F}" destId="{E8FF8549-397C-4050-B02C-5F5BEA6F0E57}" srcOrd="9" destOrd="0" presId="urn:microsoft.com/office/officeart/2005/8/layout/radial6"/>
    <dgm:cxn modelId="{252C7B79-347F-4044-A2DE-9C6C57DC2E6D}" type="presParOf" srcId="{DBA7DF81-945B-41B4-BD76-E844DB1BCD5F}" destId="{0C04D599-FDEE-4063-A2C7-49430DFC0B82}" srcOrd="10" destOrd="0" presId="urn:microsoft.com/office/officeart/2005/8/layout/radial6"/>
    <dgm:cxn modelId="{8C5973DE-8A5D-44D3-A39E-39B52E7E0894}" type="presParOf" srcId="{DBA7DF81-945B-41B4-BD76-E844DB1BCD5F}" destId="{55D68209-3C99-4567-AB04-37537826847B}" srcOrd="11" destOrd="0" presId="urn:microsoft.com/office/officeart/2005/8/layout/radial6"/>
    <dgm:cxn modelId="{83BF5E89-B90B-4011-9759-48FB0A1131DF}" type="presParOf" srcId="{DBA7DF81-945B-41B4-BD76-E844DB1BCD5F}" destId="{ADF9168F-58D2-4534-A139-5DB6078D45A1}" srcOrd="12" destOrd="0" presId="urn:microsoft.com/office/officeart/2005/8/layout/radial6"/>
    <dgm:cxn modelId="{1F2206F1-A50B-4770-950B-98D6D8916D41}" type="presParOf" srcId="{DBA7DF81-945B-41B4-BD76-E844DB1BCD5F}" destId="{25755656-557B-4B98-9042-210F351FE121}" srcOrd="13" destOrd="0" presId="urn:microsoft.com/office/officeart/2005/8/layout/radial6"/>
    <dgm:cxn modelId="{93810EDD-B59B-440D-9D2F-4989CD1D911E}" type="presParOf" srcId="{DBA7DF81-945B-41B4-BD76-E844DB1BCD5F}" destId="{30F3C7CE-0E96-4FB3-863B-E39BA06C73DE}" srcOrd="14" destOrd="0" presId="urn:microsoft.com/office/officeart/2005/8/layout/radial6"/>
    <dgm:cxn modelId="{2170D4E7-A3BA-4989-B480-9115E209744D}" type="presParOf" srcId="{DBA7DF81-945B-41B4-BD76-E844DB1BCD5F}" destId="{E1691A27-1E79-4C3E-BB00-92230DF499A8}"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3A813-3328-4BFE-8939-48CF50C4BC32}">
      <dsp:nvSpPr>
        <dsp:cNvPr id="0" name=""/>
        <dsp:cNvSpPr/>
      </dsp:nvSpPr>
      <dsp:spPr>
        <a:xfrm>
          <a:off x="2917422" y="399"/>
          <a:ext cx="985795" cy="640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i="1" kern="1200" dirty="0" smtClean="0"/>
            <a:t>Staying healthy</a:t>
          </a:r>
          <a:endParaRPr lang="en-GB" sz="1100" i="1" kern="1200" dirty="0"/>
        </a:p>
      </dsp:txBody>
      <dsp:txXfrm>
        <a:off x="2948702" y="31679"/>
        <a:ext cx="923235" cy="578207"/>
      </dsp:txXfrm>
    </dsp:sp>
    <dsp:sp modelId="{F6C3084B-A893-494C-A2F6-51C1F9FBECD9}">
      <dsp:nvSpPr>
        <dsp:cNvPr id="0" name=""/>
        <dsp:cNvSpPr/>
      </dsp:nvSpPr>
      <dsp:spPr>
        <a:xfrm>
          <a:off x="2130010" y="320782"/>
          <a:ext cx="2560620" cy="2560620"/>
        </a:xfrm>
        <a:custGeom>
          <a:avLst/>
          <a:gdLst/>
          <a:ahLst/>
          <a:cxnLst/>
          <a:rect l="0" t="0" r="0" b="0"/>
          <a:pathLst>
            <a:path>
              <a:moveTo>
                <a:pt x="1779981" y="101530"/>
              </a:moveTo>
              <a:arcTo wR="1280310" hR="1280310" stAng="17578292" swAng="19617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9FF1D0-ACCA-49BD-B986-C4E1FA455440}">
      <dsp:nvSpPr>
        <dsp:cNvPr id="0" name=""/>
        <dsp:cNvSpPr/>
      </dsp:nvSpPr>
      <dsp:spPr>
        <a:xfrm>
          <a:off x="4135070" y="885071"/>
          <a:ext cx="985795" cy="64076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i="1" kern="1200" dirty="0" smtClean="0"/>
            <a:t>General Practice</a:t>
          </a:r>
          <a:endParaRPr lang="en-GB" sz="1100" i="1" kern="1200" dirty="0"/>
        </a:p>
      </dsp:txBody>
      <dsp:txXfrm>
        <a:off x="4166350" y="916351"/>
        <a:ext cx="923235" cy="578207"/>
      </dsp:txXfrm>
    </dsp:sp>
    <dsp:sp modelId="{0FE88E1E-AA9B-4F07-A1E8-913D364F8532}">
      <dsp:nvSpPr>
        <dsp:cNvPr id="0" name=""/>
        <dsp:cNvSpPr/>
      </dsp:nvSpPr>
      <dsp:spPr>
        <a:xfrm>
          <a:off x="2130010" y="320782"/>
          <a:ext cx="2560620" cy="2560620"/>
        </a:xfrm>
        <a:custGeom>
          <a:avLst/>
          <a:gdLst/>
          <a:ahLst/>
          <a:cxnLst/>
          <a:rect l="0" t="0" r="0" b="0"/>
          <a:pathLst>
            <a:path>
              <a:moveTo>
                <a:pt x="2558862" y="1213240"/>
              </a:moveTo>
              <a:arcTo wR="1280310" hR="1280310" stAng="21419830" swAng="2196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4F58EC-D002-4995-8D8F-99268FD5A1D7}">
      <dsp:nvSpPr>
        <dsp:cNvPr id="0" name=""/>
        <dsp:cNvSpPr/>
      </dsp:nvSpPr>
      <dsp:spPr>
        <a:xfrm>
          <a:off x="3669970" y="2316502"/>
          <a:ext cx="985795" cy="640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i="1" kern="1200" dirty="0" smtClean="0"/>
            <a:t>Urgent and emergency health care</a:t>
          </a:r>
          <a:endParaRPr lang="en-GB" sz="1100" kern="1200" dirty="0"/>
        </a:p>
      </dsp:txBody>
      <dsp:txXfrm>
        <a:off x="3701250" y="2347782"/>
        <a:ext cx="923235" cy="578207"/>
      </dsp:txXfrm>
    </dsp:sp>
    <dsp:sp modelId="{C019C54D-608D-47AB-A4A4-326E67668068}">
      <dsp:nvSpPr>
        <dsp:cNvPr id="0" name=""/>
        <dsp:cNvSpPr/>
      </dsp:nvSpPr>
      <dsp:spPr>
        <a:xfrm>
          <a:off x="2130010" y="320782"/>
          <a:ext cx="2560620" cy="2560620"/>
        </a:xfrm>
        <a:custGeom>
          <a:avLst/>
          <a:gdLst/>
          <a:ahLst/>
          <a:cxnLst/>
          <a:rect l="0" t="0" r="0" b="0"/>
          <a:pathLst>
            <a:path>
              <a:moveTo>
                <a:pt x="1534872" y="2535058"/>
              </a:moveTo>
              <a:arcTo wR="1280310" hR="1280310" stAng="4711892" swAng="13762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64EA02-D7DE-47DB-A6E7-10805BFB145A}">
      <dsp:nvSpPr>
        <dsp:cNvPr id="0" name=""/>
        <dsp:cNvSpPr/>
      </dsp:nvSpPr>
      <dsp:spPr>
        <a:xfrm>
          <a:off x="2164875" y="2316502"/>
          <a:ext cx="985795" cy="640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i="1" kern="1200" dirty="0" smtClean="0"/>
            <a:t>Specialist health care</a:t>
          </a:r>
          <a:endParaRPr lang="en-GB" sz="1100" i="1" kern="1200" dirty="0"/>
        </a:p>
      </dsp:txBody>
      <dsp:txXfrm>
        <a:off x="2196155" y="2347782"/>
        <a:ext cx="923235" cy="578207"/>
      </dsp:txXfrm>
    </dsp:sp>
    <dsp:sp modelId="{F990AED4-6005-4A7C-A2D4-B6C835BCC29D}">
      <dsp:nvSpPr>
        <dsp:cNvPr id="0" name=""/>
        <dsp:cNvSpPr/>
      </dsp:nvSpPr>
      <dsp:spPr>
        <a:xfrm>
          <a:off x="2130010" y="320782"/>
          <a:ext cx="2560620" cy="2560620"/>
        </a:xfrm>
        <a:custGeom>
          <a:avLst/>
          <a:gdLst/>
          <a:ahLst/>
          <a:cxnLst/>
          <a:rect l="0" t="0" r="0" b="0"/>
          <a:pathLst>
            <a:path>
              <a:moveTo>
                <a:pt x="213968" y="1988906"/>
              </a:moveTo>
              <a:arcTo wR="1280310" hR="1280310" stAng="8783731" swAng="2196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739241-4F80-4A64-B267-DF36054EDB3B}">
      <dsp:nvSpPr>
        <dsp:cNvPr id="0" name=""/>
        <dsp:cNvSpPr/>
      </dsp:nvSpPr>
      <dsp:spPr>
        <a:xfrm>
          <a:off x="1699775" y="885071"/>
          <a:ext cx="985795" cy="64076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i="1" kern="1200" dirty="0" smtClean="0"/>
            <a:t>Community health and social care</a:t>
          </a:r>
          <a:endParaRPr lang="en-GB" sz="1100" i="1" kern="1200" dirty="0"/>
        </a:p>
      </dsp:txBody>
      <dsp:txXfrm>
        <a:off x="1731055" y="916351"/>
        <a:ext cx="923235" cy="578207"/>
      </dsp:txXfrm>
    </dsp:sp>
    <dsp:sp modelId="{0AF31C86-AE1F-44EE-B550-1EE87B436104}">
      <dsp:nvSpPr>
        <dsp:cNvPr id="0" name=""/>
        <dsp:cNvSpPr/>
      </dsp:nvSpPr>
      <dsp:spPr>
        <a:xfrm>
          <a:off x="2130010" y="320782"/>
          <a:ext cx="2560620" cy="2560620"/>
        </a:xfrm>
        <a:custGeom>
          <a:avLst/>
          <a:gdLst/>
          <a:ahLst/>
          <a:cxnLst/>
          <a:rect l="0" t="0" r="0" b="0"/>
          <a:pathLst>
            <a:path>
              <a:moveTo>
                <a:pt x="223066" y="558209"/>
              </a:moveTo>
              <a:arcTo wR="1280310" hR="1280310" stAng="12859992" swAng="19617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81734-7B6C-4A5A-AFEC-26592F34B180}">
      <dsp:nvSpPr>
        <dsp:cNvPr id="0" name=""/>
        <dsp:cNvSpPr/>
      </dsp:nvSpPr>
      <dsp:spPr>
        <a:xfrm>
          <a:off x="0" y="203199"/>
          <a:ext cx="3657600" cy="36576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0C67E-FCB2-49B9-B72E-10978D3ED0AA}">
      <dsp:nvSpPr>
        <dsp:cNvPr id="0" name=""/>
        <dsp:cNvSpPr/>
      </dsp:nvSpPr>
      <dsp:spPr>
        <a:xfrm>
          <a:off x="1828800" y="203199"/>
          <a:ext cx="4267200" cy="36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kern="1200" dirty="0" smtClean="0"/>
            <a:t>System</a:t>
          </a:r>
          <a:endParaRPr lang="en-GB" sz="4300" kern="1200" dirty="0"/>
        </a:p>
      </dsp:txBody>
      <dsp:txXfrm>
        <a:off x="1828800" y="203199"/>
        <a:ext cx="2133600" cy="1097282"/>
      </dsp:txXfrm>
    </dsp:sp>
    <dsp:sp modelId="{9266763B-EF1F-463A-8ED0-F7E691C5B8CB}">
      <dsp:nvSpPr>
        <dsp:cNvPr id="0" name=""/>
        <dsp:cNvSpPr/>
      </dsp:nvSpPr>
      <dsp:spPr>
        <a:xfrm>
          <a:off x="640081" y="1300482"/>
          <a:ext cx="2377437" cy="23774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89074-5E61-4019-A5FE-A622A48A09B6}">
      <dsp:nvSpPr>
        <dsp:cNvPr id="0" name=""/>
        <dsp:cNvSpPr/>
      </dsp:nvSpPr>
      <dsp:spPr>
        <a:xfrm>
          <a:off x="1828800" y="1300482"/>
          <a:ext cx="4267200" cy="23774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kern="1200" dirty="0" smtClean="0"/>
            <a:t>Sector</a:t>
          </a:r>
          <a:endParaRPr lang="en-GB" sz="4300" kern="1200" dirty="0"/>
        </a:p>
      </dsp:txBody>
      <dsp:txXfrm>
        <a:off x="1828800" y="1300482"/>
        <a:ext cx="2133600" cy="1097278"/>
      </dsp:txXfrm>
    </dsp:sp>
    <dsp:sp modelId="{5587AE8C-7767-457C-9EA1-12A5549BEE52}">
      <dsp:nvSpPr>
        <dsp:cNvPr id="0" name=""/>
        <dsp:cNvSpPr/>
      </dsp:nvSpPr>
      <dsp:spPr>
        <a:xfrm>
          <a:off x="1280160" y="2397761"/>
          <a:ext cx="1097278" cy="109727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05F37-3C44-48A1-BC37-DF55AC32C64A}">
      <dsp:nvSpPr>
        <dsp:cNvPr id="0" name=""/>
        <dsp:cNvSpPr/>
      </dsp:nvSpPr>
      <dsp:spPr>
        <a:xfrm>
          <a:off x="1828800" y="2397761"/>
          <a:ext cx="4267200" cy="109727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kern="1200" dirty="0" smtClean="0"/>
            <a:t>Practice</a:t>
          </a:r>
          <a:endParaRPr lang="en-GB" sz="4300" kern="1200" dirty="0"/>
        </a:p>
      </dsp:txBody>
      <dsp:txXfrm>
        <a:off x="1828800" y="2397761"/>
        <a:ext cx="2133600" cy="1097278"/>
      </dsp:txXfrm>
    </dsp:sp>
    <dsp:sp modelId="{AE656A3C-8FA2-47DF-95A6-1550EC20ED8E}">
      <dsp:nvSpPr>
        <dsp:cNvPr id="0" name=""/>
        <dsp:cNvSpPr/>
      </dsp:nvSpPr>
      <dsp:spPr>
        <a:xfrm>
          <a:off x="3962400" y="203199"/>
          <a:ext cx="2133600" cy="10972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Conexus</a:t>
          </a:r>
          <a:endParaRPr lang="en-GB" sz="2100" kern="1200" dirty="0"/>
        </a:p>
        <a:p>
          <a:pPr marL="228600" lvl="1" indent="-228600" algn="l" defTabSz="933450">
            <a:lnSpc>
              <a:spcPct val="90000"/>
            </a:lnSpc>
            <a:spcBef>
              <a:spcPct val="0"/>
            </a:spcBef>
            <a:spcAft>
              <a:spcPct val="15000"/>
            </a:spcAft>
            <a:buChar char="••"/>
          </a:pPr>
          <a:r>
            <a:rPr lang="en-GB" sz="2100" kern="1200" dirty="0" smtClean="0"/>
            <a:t>Accountable care</a:t>
          </a:r>
          <a:endParaRPr lang="en-GB" sz="2100" kern="1200" dirty="0"/>
        </a:p>
      </dsp:txBody>
      <dsp:txXfrm>
        <a:off x="3962400" y="203199"/>
        <a:ext cx="2133600" cy="1097282"/>
      </dsp:txXfrm>
    </dsp:sp>
    <dsp:sp modelId="{40540575-C2A4-41EF-8453-B17C3BD5B9E7}">
      <dsp:nvSpPr>
        <dsp:cNvPr id="0" name=""/>
        <dsp:cNvSpPr/>
      </dsp:nvSpPr>
      <dsp:spPr>
        <a:xfrm>
          <a:off x="3962400" y="1300482"/>
          <a:ext cx="2133600" cy="109727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Federations</a:t>
          </a:r>
          <a:endParaRPr lang="en-GB" sz="2100" kern="1200" dirty="0"/>
        </a:p>
        <a:p>
          <a:pPr marL="228600" lvl="1" indent="-228600" algn="l" defTabSz="933450">
            <a:lnSpc>
              <a:spcPct val="90000"/>
            </a:lnSpc>
            <a:spcBef>
              <a:spcPct val="0"/>
            </a:spcBef>
            <a:spcAft>
              <a:spcPct val="15000"/>
            </a:spcAft>
            <a:buChar char="••"/>
          </a:pPr>
          <a:r>
            <a:rPr lang="en-GB" sz="2100" kern="1200" dirty="0" smtClean="0"/>
            <a:t>Primary Care Homes</a:t>
          </a:r>
          <a:endParaRPr lang="en-GB" sz="2100" kern="1200" dirty="0"/>
        </a:p>
      </dsp:txBody>
      <dsp:txXfrm>
        <a:off x="3962400" y="1300482"/>
        <a:ext cx="2133600" cy="1097278"/>
      </dsp:txXfrm>
    </dsp:sp>
    <dsp:sp modelId="{122EF117-5AB2-4D2D-9E65-9F459617AAC1}">
      <dsp:nvSpPr>
        <dsp:cNvPr id="0" name=""/>
        <dsp:cNvSpPr/>
      </dsp:nvSpPr>
      <dsp:spPr>
        <a:xfrm>
          <a:off x="3962400" y="2397761"/>
          <a:ext cx="2133600" cy="109727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Core team</a:t>
          </a:r>
          <a:endParaRPr lang="en-GB" sz="2100" kern="1200" dirty="0"/>
        </a:p>
        <a:p>
          <a:pPr marL="228600" lvl="1" indent="-228600" algn="l" defTabSz="933450">
            <a:lnSpc>
              <a:spcPct val="90000"/>
            </a:lnSpc>
            <a:spcBef>
              <a:spcPct val="0"/>
            </a:spcBef>
            <a:spcAft>
              <a:spcPct val="15000"/>
            </a:spcAft>
            <a:buChar char="••"/>
          </a:pPr>
          <a:r>
            <a:rPr lang="en-GB" sz="2100" kern="1200" dirty="0" smtClean="0"/>
            <a:t>Registered list</a:t>
          </a:r>
          <a:endParaRPr lang="en-GB" sz="2100" kern="1200" dirty="0"/>
        </a:p>
      </dsp:txBody>
      <dsp:txXfrm>
        <a:off x="3962400" y="2397761"/>
        <a:ext cx="2133600" cy="1097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641C2-7F8A-47DB-8A74-58A09734879A}">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Improved patient care </a:t>
          </a:r>
          <a:endParaRPr lang="en-GB" sz="2400" kern="1200" dirty="0"/>
        </a:p>
      </dsp:txBody>
      <dsp:txXfrm>
        <a:off x="2153920" y="477519"/>
        <a:ext cx="1788160" cy="1097280"/>
      </dsp:txXfrm>
    </dsp:sp>
    <dsp:sp modelId="{751E1CD6-A594-48B8-8D3D-AB91C6B7D03C}">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Benefits to health and care system</a:t>
          </a:r>
          <a:endParaRPr lang="en-GB" sz="2400" kern="1200" dirty="0"/>
        </a:p>
      </dsp:txBody>
      <dsp:txXfrm>
        <a:off x="3454400" y="2204720"/>
        <a:ext cx="1463040" cy="1341120"/>
      </dsp:txXfrm>
    </dsp:sp>
    <dsp:sp modelId="{B716A948-E634-4A6E-9D67-C847AA158C46}">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Increased general practice resilience</a:t>
          </a:r>
          <a:endParaRPr lang="en-GB" sz="2400" kern="1200" dirty="0"/>
        </a:p>
      </dsp:txBody>
      <dsp:txXfrm>
        <a:off x="1178560" y="2204720"/>
        <a:ext cx="1463040" cy="1341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DE015-AD62-4106-9728-D4A57030C53E}">
      <dsp:nvSpPr>
        <dsp:cNvPr id="0" name=""/>
        <dsp:cNvSpPr/>
      </dsp:nvSpPr>
      <dsp:spPr>
        <a:xfrm>
          <a:off x="3620018" y="2763519"/>
          <a:ext cx="215262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GB" sz="1200" kern="1200" dirty="0" smtClean="0"/>
            <a:t>Primary Care Home</a:t>
          </a:r>
          <a:endParaRPr lang="en-GB" sz="1200" kern="1200" dirty="0"/>
        </a:p>
        <a:p>
          <a:pPr marL="114300" lvl="1" indent="-114300" algn="l" defTabSz="533400">
            <a:lnSpc>
              <a:spcPct val="90000"/>
            </a:lnSpc>
            <a:spcBef>
              <a:spcPct val="0"/>
            </a:spcBef>
            <a:spcAft>
              <a:spcPct val="15000"/>
            </a:spcAft>
            <a:buChar char="••"/>
          </a:pPr>
          <a:r>
            <a:rPr lang="en-GB" sz="1200" kern="1200" dirty="0" smtClean="0"/>
            <a:t>Transformation Projects</a:t>
          </a:r>
          <a:endParaRPr lang="en-GB" sz="1200" kern="1200" dirty="0"/>
        </a:p>
      </dsp:txBody>
      <dsp:txXfrm>
        <a:off x="4294373" y="3117207"/>
        <a:ext cx="1449704" cy="918226"/>
      </dsp:txXfrm>
    </dsp:sp>
    <dsp:sp modelId="{F1203A37-5994-4920-968C-9BE95F917B30}">
      <dsp:nvSpPr>
        <dsp:cNvPr id="0" name=""/>
        <dsp:cNvSpPr/>
      </dsp:nvSpPr>
      <dsp:spPr>
        <a:xfrm>
          <a:off x="324961" y="2763519"/>
          <a:ext cx="2191573"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t>GP Care Wakefield</a:t>
          </a:r>
          <a:endParaRPr lang="en-GB" sz="1200" kern="1200" dirty="0"/>
        </a:p>
        <a:p>
          <a:pPr marL="114300" lvl="1" indent="-114300" algn="l" defTabSz="533400">
            <a:lnSpc>
              <a:spcPct val="90000"/>
            </a:lnSpc>
            <a:spcBef>
              <a:spcPct val="0"/>
            </a:spcBef>
            <a:spcAft>
              <a:spcPct val="15000"/>
            </a:spcAft>
            <a:buChar char="••"/>
          </a:pPr>
          <a:r>
            <a:rPr lang="en-GB" sz="1200" kern="1200" dirty="0" smtClean="0"/>
            <a:t>Other clinical services</a:t>
          </a:r>
          <a:endParaRPr lang="en-GB" sz="1200" kern="1200" dirty="0"/>
        </a:p>
      </dsp:txBody>
      <dsp:txXfrm>
        <a:off x="353528" y="3117207"/>
        <a:ext cx="1476967" cy="918226"/>
      </dsp:txXfrm>
    </dsp:sp>
    <dsp:sp modelId="{3024818C-E91A-42F3-945F-F719847171D2}">
      <dsp:nvSpPr>
        <dsp:cNvPr id="0" name=""/>
        <dsp:cNvSpPr/>
      </dsp:nvSpPr>
      <dsp:spPr>
        <a:xfrm>
          <a:off x="3626433" y="0"/>
          <a:ext cx="2139797"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GB" sz="1200" kern="1200" dirty="0" smtClean="0"/>
            <a:t>Workforce Academy</a:t>
          </a:r>
          <a:endParaRPr lang="en-GB" sz="12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GB" sz="1200" kern="1200" dirty="0" smtClean="0"/>
            <a:t>Virtual Practice</a:t>
          </a:r>
          <a:endParaRPr lang="en-GB" sz="12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GB" sz="1200" kern="1200" dirty="0" smtClean="0"/>
            <a:t>Quality</a:t>
          </a:r>
          <a:endParaRPr lang="en-GB" sz="1200" kern="1200" dirty="0"/>
        </a:p>
        <a:p>
          <a:pPr marL="0" marR="0" lvl="1" indent="0" algn="l" defTabSz="914400" eaLnBrk="1" fontAlgn="auto" latinLnBrk="0" hangingPunct="1">
            <a:lnSpc>
              <a:spcPct val="100000"/>
            </a:lnSpc>
            <a:spcBef>
              <a:spcPct val="0"/>
            </a:spcBef>
            <a:spcAft>
              <a:spcPts val="0"/>
            </a:spcAft>
            <a:buClrTx/>
            <a:buSzTx/>
            <a:buFontTx/>
            <a:buChar char="••"/>
            <a:tabLst/>
            <a:defRPr/>
          </a:pPr>
          <a:endParaRPr lang="en-GB" sz="900" kern="1200" dirty="0" smtClean="0"/>
        </a:p>
        <a:p>
          <a:pPr marL="171450" lvl="1" indent="0" algn="l" defTabSz="711200">
            <a:lnSpc>
              <a:spcPct val="90000"/>
            </a:lnSpc>
            <a:spcBef>
              <a:spcPct val="0"/>
            </a:spcBef>
            <a:spcAft>
              <a:spcPct val="15000"/>
            </a:spcAft>
            <a:buChar char="••"/>
          </a:pPr>
          <a:endParaRPr lang="en-GB" sz="900" kern="1200" dirty="0"/>
        </a:p>
        <a:p>
          <a:pPr marL="171450" lvl="1" indent="0" algn="l" defTabSz="711200">
            <a:lnSpc>
              <a:spcPct val="90000"/>
            </a:lnSpc>
            <a:spcBef>
              <a:spcPct val="0"/>
            </a:spcBef>
            <a:spcAft>
              <a:spcPct val="15000"/>
            </a:spcAft>
            <a:buChar char="••"/>
          </a:pPr>
          <a:endParaRPr lang="en-GB" sz="900" kern="1200" dirty="0"/>
        </a:p>
      </dsp:txBody>
      <dsp:txXfrm>
        <a:off x="4296939" y="28567"/>
        <a:ext cx="1440724" cy="918226"/>
      </dsp:txXfrm>
    </dsp:sp>
    <dsp:sp modelId="{4B3D3F61-A5E7-4505-B415-68DBBA4382AC}">
      <dsp:nvSpPr>
        <dsp:cNvPr id="0" name=""/>
        <dsp:cNvSpPr/>
      </dsp:nvSpPr>
      <dsp:spPr>
        <a:xfrm>
          <a:off x="323354" y="0"/>
          <a:ext cx="219478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t>NMOC Board</a:t>
          </a:r>
          <a:endParaRPr lang="en-GB" sz="1200" kern="1200" dirty="0"/>
        </a:p>
        <a:p>
          <a:pPr marL="114300" lvl="1" indent="-114300" algn="l" defTabSz="533400">
            <a:lnSpc>
              <a:spcPct val="90000"/>
            </a:lnSpc>
            <a:spcBef>
              <a:spcPct val="0"/>
            </a:spcBef>
            <a:spcAft>
              <a:spcPct val="15000"/>
            </a:spcAft>
            <a:buChar char="••"/>
          </a:pPr>
          <a:r>
            <a:rPr lang="en-GB" sz="1200" kern="1200" dirty="0" smtClean="0"/>
            <a:t>Connecting Care</a:t>
          </a:r>
          <a:endParaRPr lang="en-GB" sz="1200" kern="1200" dirty="0"/>
        </a:p>
        <a:p>
          <a:pPr marL="114300" lvl="1" indent="-114300" algn="l" defTabSz="533400">
            <a:lnSpc>
              <a:spcPct val="90000"/>
            </a:lnSpc>
            <a:spcBef>
              <a:spcPct val="0"/>
            </a:spcBef>
            <a:spcAft>
              <a:spcPct val="15000"/>
            </a:spcAft>
            <a:buChar char="••"/>
          </a:pPr>
          <a:r>
            <a:rPr lang="en-GB" sz="1200" kern="1200" dirty="0" smtClean="0"/>
            <a:t>Specialist care</a:t>
          </a:r>
          <a:endParaRPr lang="en-GB" sz="1200" kern="1200" dirty="0"/>
        </a:p>
      </dsp:txBody>
      <dsp:txXfrm>
        <a:off x="351921" y="28567"/>
        <a:ext cx="1479216" cy="918226"/>
      </dsp:txXfrm>
    </dsp:sp>
    <dsp:sp modelId="{BB6B6439-46E7-45D6-BCBE-9D2FD4DBABE9}">
      <dsp:nvSpPr>
        <dsp:cNvPr id="0" name=""/>
        <dsp:cNvSpPr/>
      </dsp:nvSpPr>
      <dsp:spPr>
        <a:xfrm>
          <a:off x="1247648" y="231647"/>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System leadership</a:t>
          </a:r>
          <a:endParaRPr lang="en-GB" sz="1400" kern="1200" dirty="0"/>
        </a:p>
      </dsp:txBody>
      <dsp:txXfrm>
        <a:off x="1763056" y="747055"/>
        <a:ext cx="1244304" cy="1244304"/>
      </dsp:txXfrm>
    </dsp:sp>
    <dsp:sp modelId="{F6B9A0B1-B392-4880-940D-F320EAAD7701}">
      <dsp:nvSpPr>
        <dsp:cNvPr id="0" name=""/>
        <dsp:cNvSpPr/>
      </dsp:nvSpPr>
      <dsp:spPr>
        <a:xfrm rot="5400000">
          <a:off x="3088640" y="231647"/>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Sector Development</a:t>
          </a:r>
          <a:endParaRPr lang="en-GB" sz="1400" kern="1200" dirty="0"/>
        </a:p>
      </dsp:txBody>
      <dsp:txXfrm rot="-5400000">
        <a:off x="3088640" y="747055"/>
        <a:ext cx="1244304" cy="1244304"/>
      </dsp:txXfrm>
    </dsp:sp>
    <dsp:sp modelId="{498CD226-450C-4A5F-870D-AEF78BC20113}">
      <dsp:nvSpPr>
        <dsp:cNvPr id="0" name=""/>
        <dsp:cNvSpPr/>
      </dsp:nvSpPr>
      <dsp:spPr>
        <a:xfrm rot="10800000">
          <a:off x="3088640" y="2072640"/>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Practice and federation  development</a:t>
          </a:r>
          <a:endParaRPr lang="en-GB" sz="1400" kern="1200" dirty="0"/>
        </a:p>
      </dsp:txBody>
      <dsp:txXfrm rot="10800000">
        <a:off x="3088640" y="2072640"/>
        <a:ext cx="1244304" cy="1244304"/>
      </dsp:txXfrm>
    </dsp:sp>
    <dsp:sp modelId="{51CE0B7A-ACD8-4405-9684-5EA7C2A34C4F}">
      <dsp:nvSpPr>
        <dsp:cNvPr id="0" name=""/>
        <dsp:cNvSpPr/>
      </dsp:nvSpPr>
      <dsp:spPr>
        <a:xfrm rot="16200000">
          <a:off x="1247648" y="2072640"/>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Service Provision</a:t>
          </a:r>
          <a:endParaRPr lang="en-GB" sz="1400" kern="1200" dirty="0"/>
        </a:p>
      </dsp:txBody>
      <dsp:txXfrm rot="5400000">
        <a:off x="1763056" y="2072640"/>
        <a:ext cx="1244304" cy="1244304"/>
      </dsp:txXfrm>
    </dsp:sp>
    <dsp:sp modelId="{96AB91A3-81F3-4BD6-A579-2BAA2F034317}">
      <dsp:nvSpPr>
        <dsp:cNvPr id="0" name=""/>
        <dsp:cNvSpPr/>
      </dsp:nvSpPr>
      <dsp:spPr>
        <a:xfrm>
          <a:off x="2744216" y="16662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C08B5F-ACAD-4E39-B880-8E4D94C81AAA}">
      <dsp:nvSpPr>
        <dsp:cNvPr id="0" name=""/>
        <dsp:cNvSpPr/>
      </dsp:nvSpPr>
      <dsp:spPr>
        <a:xfrm rot="10800000">
          <a:off x="2744216" y="18694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91A27-1E79-4C3E-BB00-92230DF499A8}">
      <dsp:nvSpPr>
        <dsp:cNvPr id="0" name=""/>
        <dsp:cNvSpPr/>
      </dsp:nvSpPr>
      <dsp:spPr>
        <a:xfrm>
          <a:off x="1224925" y="639788"/>
          <a:ext cx="4264713" cy="4264713"/>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9168F-58D2-4534-A139-5DB6078D45A1}">
      <dsp:nvSpPr>
        <dsp:cNvPr id="0" name=""/>
        <dsp:cNvSpPr/>
      </dsp:nvSpPr>
      <dsp:spPr>
        <a:xfrm>
          <a:off x="1224925" y="639788"/>
          <a:ext cx="4264713" cy="4264713"/>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FF8549-397C-4050-B02C-5F5BEA6F0E57}">
      <dsp:nvSpPr>
        <dsp:cNvPr id="0" name=""/>
        <dsp:cNvSpPr/>
      </dsp:nvSpPr>
      <dsp:spPr>
        <a:xfrm>
          <a:off x="1224925" y="639788"/>
          <a:ext cx="4264713" cy="4264713"/>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402384-D634-46C0-9E3C-4EF68BCD6DAC}">
      <dsp:nvSpPr>
        <dsp:cNvPr id="0" name=""/>
        <dsp:cNvSpPr/>
      </dsp:nvSpPr>
      <dsp:spPr>
        <a:xfrm>
          <a:off x="1224925" y="639788"/>
          <a:ext cx="4264713" cy="4264713"/>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CC56ED-ED86-469E-991C-CE4BA6DF58CE}">
      <dsp:nvSpPr>
        <dsp:cNvPr id="0" name=""/>
        <dsp:cNvSpPr/>
      </dsp:nvSpPr>
      <dsp:spPr>
        <a:xfrm>
          <a:off x="1224925" y="639788"/>
          <a:ext cx="4264713" cy="4264713"/>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D18FC-555E-403D-AC38-9C59C62DC897}">
      <dsp:nvSpPr>
        <dsp:cNvPr id="0" name=""/>
        <dsp:cNvSpPr/>
      </dsp:nvSpPr>
      <dsp:spPr>
        <a:xfrm>
          <a:off x="2375342" y="1790205"/>
          <a:ext cx="1963879" cy="19638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Public health services</a:t>
          </a:r>
        </a:p>
        <a:p>
          <a:pPr lvl="0" algn="ctr" defTabSz="533400">
            <a:lnSpc>
              <a:spcPct val="90000"/>
            </a:lnSpc>
            <a:spcBef>
              <a:spcPct val="0"/>
            </a:spcBef>
            <a:spcAft>
              <a:spcPct val="35000"/>
            </a:spcAft>
          </a:pPr>
          <a:r>
            <a:rPr lang="en-GB" sz="1200" kern="1200" dirty="0" smtClean="0"/>
            <a:t>Community nursing</a:t>
          </a:r>
        </a:p>
        <a:p>
          <a:pPr lvl="0" algn="ctr" defTabSz="533400">
            <a:lnSpc>
              <a:spcPct val="90000"/>
            </a:lnSpc>
            <a:spcBef>
              <a:spcPct val="0"/>
            </a:spcBef>
            <a:spcAft>
              <a:spcPct val="35000"/>
            </a:spcAft>
          </a:pPr>
          <a:r>
            <a:rPr lang="en-GB" sz="1200" kern="1200" dirty="0" smtClean="0"/>
            <a:t>Community mental health</a:t>
          </a:r>
        </a:p>
        <a:p>
          <a:pPr lvl="0" algn="ctr" defTabSz="533400">
            <a:lnSpc>
              <a:spcPct val="90000"/>
            </a:lnSpc>
            <a:spcBef>
              <a:spcPct val="0"/>
            </a:spcBef>
            <a:spcAft>
              <a:spcPct val="35000"/>
            </a:spcAft>
          </a:pPr>
          <a:r>
            <a:rPr lang="en-GB" sz="1200" kern="1200" dirty="0" smtClean="0"/>
            <a:t>Connecting Care hub services</a:t>
          </a:r>
          <a:endParaRPr lang="en-GB" sz="1200" kern="1200" dirty="0"/>
        </a:p>
      </dsp:txBody>
      <dsp:txXfrm>
        <a:off x="2662945" y="2077808"/>
        <a:ext cx="1388673" cy="1388673"/>
      </dsp:txXfrm>
    </dsp:sp>
    <dsp:sp modelId="{AB54F43B-D9AF-48F6-B0EA-01BF6C7A7789}">
      <dsp:nvSpPr>
        <dsp:cNvPr id="0" name=""/>
        <dsp:cNvSpPr/>
      </dsp:nvSpPr>
      <dsp:spPr>
        <a:xfrm>
          <a:off x="2669924" y="1920"/>
          <a:ext cx="1374715" cy="1374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General practice</a:t>
          </a:r>
          <a:endParaRPr lang="en-GB" sz="2000" kern="1200" dirty="0"/>
        </a:p>
      </dsp:txBody>
      <dsp:txXfrm>
        <a:off x="2871246" y="203242"/>
        <a:ext cx="972071" cy="972071"/>
      </dsp:txXfrm>
    </dsp:sp>
    <dsp:sp modelId="{6E32716F-C3AA-48F5-A657-904BACFE8CD5}">
      <dsp:nvSpPr>
        <dsp:cNvPr id="0" name=""/>
        <dsp:cNvSpPr/>
      </dsp:nvSpPr>
      <dsp:spPr>
        <a:xfrm>
          <a:off x="4650849" y="1441146"/>
          <a:ext cx="1374715" cy="1374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Social Care</a:t>
          </a:r>
          <a:endParaRPr lang="en-GB" sz="2000" kern="1200" dirty="0"/>
        </a:p>
      </dsp:txBody>
      <dsp:txXfrm>
        <a:off x="4852171" y="1642468"/>
        <a:ext cx="972071" cy="972071"/>
      </dsp:txXfrm>
    </dsp:sp>
    <dsp:sp modelId="{8251205F-78A2-4BCA-A023-C0DE3A6EAE7F}">
      <dsp:nvSpPr>
        <dsp:cNvPr id="0" name=""/>
        <dsp:cNvSpPr/>
      </dsp:nvSpPr>
      <dsp:spPr>
        <a:xfrm>
          <a:off x="3894203" y="3769862"/>
          <a:ext cx="1374715" cy="1374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Acute Trust</a:t>
          </a:r>
          <a:endParaRPr lang="en-GB" sz="2000" kern="1200" dirty="0"/>
        </a:p>
      </dsp:txBody>
      <dsp:txXfrm>
        <a:off x="4095525" y="3971184"/>
        <a:ext cx="972071" cy="972071"/>
      </dsp:txXfrm>
    </dsp:sp>
    <dsp:sp modelId="{0C04D599-FDEE-4063-A2C7-49430DFC0B82}">
      <dsp:nvSpPr>
        <dsp:cNvPr id="0" name=""/>
        <dsp:cNvSpPr/>
      </dsp:nvSpPr>
      <dsp:spPr>
        <a:xfrm>
          <a:off x="1445646" y="3769862"/>
          <a:ext cx="1374715" cy="1374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Third Sector</a:t>
          </a:r>
          <a:endParaRPr lang="en-GB" sz="2000" kern="1200" dirty="0"/>
        </a:p>
      </dsp:txBody>
      <dsp:txXfrm>
        <a:off x="1646968" y="3971184"/>
        <a:ext cx="972071" cy="972071"/>
      </dsp:txXfrm>
    </dsp:sp>
    <dsp:sp modelId="{25755656-557B-4B98-9042-210F351FE121}">
      <dsp:nvSpPr>
        <dsp:cNvPr id="0" name=""/>
        <dsp:cNvSpPr/>
      </dsp:nvSpPr>
      <dsp:spPr>
        <a:xfrm>
          <a:off x="689000" y="1441146"/>
          <a:ext cx="1374715" cy="1374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Mental Health Trust</a:t>
          </a:r>
          <a:endParaRPr lang="en-GB" sz="2000" kern="1200" dirty="0"/>
        </a:p>
      </dsp:txBody>
      <dsp:txXfrm>
        <a:off x="890322" y="1642468"/>
        <a:ext cx="972071" cy="97207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0AF9DC5-4450-4B6D-91F5-4EC493534708}" type="datetimeFigureOut">
              <a:rPr lang="en-GB" smtClean="0"/>
              <a:t>25/10/2017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5A05934-2427-422D-AE17-80247187C351}" type="slidenum">
              <a:rPr lang="en-GB" smtClean="0"/>
              <a:t>‹#›</a:t>
            </a:fld>
            <a:endParaRPr lang="en-GB"/>
          </a:p>
        </p:txBody>
      </p:sp>
    </p:spTree>
    <p:extLst>
      <p:ext uri="{BB962C8B-B14F-4D97-AF65-F5344CB8AC3E}">
        <p14:creationId xmlns:p14="http://schemas.microsoft.com/office/powerpoint/2010/main" val="115825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94569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6D98EE-4A13-43D8-870A-0FDAB4377C3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55963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6D98EE-4A13-43D8-870A-0FDAB4377C33}"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73005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6D98EE-4A13-43D8-870A-0FDAB4377C33}"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43545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6D98EE-4A13-43D8-870A-0FDAB4377C3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755013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6D98EE-4A13-43D8-870A-0FDAB4377C3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548544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E6602-FF65-474B-9E5A-238192D0AB4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71250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6D98EE-4A13-43D8-870A-0FDAB4377C3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07442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064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0634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064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064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9456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064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6D98EE-4A13-43D8-870A-0FDAB4377C3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25557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6D98EE-4A13-43D8-870A-0FDAB4377C3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91058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02617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80784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1184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252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862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1662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1289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5437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2088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5418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804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06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21879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6466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6717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515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1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238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3" name="Rectangle 2"/>
          <p:cNvSpPr/>
          <p:nvPr userDrawn="1"/>
        </p:nvSpPr>
        <p:spPr>
          <a:xfrm>
            <a:off x="7956382" y="548680"/>
            <a:ext cx="1008112"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dirty="0">
              <a:solidFill>
                <a:prstClr val="white"/>
              </a:solidFill>
            </a:endParaRPr>
          </a:p>
        </p:txBody>
      </p:sp>
      <p:sp>
        <p:nvSpPr>
          <p:cNvPr id="10" name="Rectangle 9"/>
          <p:cNvSpPr/>
          <p:nvPr userDrawn="1"/>
        </p:nvSpPr>
        <p:spPr>
          <a:xfrm>
            <a:off x="340964" y="6453336"/>
            <a:ext cx="1926779"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dirty="0">
              <a:solidFill>
                <a:prstClr val="white"/>
              </a:solidFill>
            </a:endParaRPr>
          </a:p>
        </p:txBody>
      </p:sp>
    </p:spTree>
    <p:extLst>
      <p:ext uri="{BB962C8B-B14F-4D97-AF65-F5344CB8AC3E}">
        <p14:creationId xmlns:p14="http://schemas.microsoft.com/office/powerpoint/2010/main" val="15005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bwMode="gray">
          <a:xfrm>
            <a:off x="507704" y="1337626"/>
            <a:ext cx="8117745" cy="48335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bwMode="gray">
          <a:xfrm>
            <a:off x="507724" y="643618"/>
            <a:ext cx="8116387" cy="555079"/>
          </a:xfrm>
        </p:spPr>
        <p:txBody>
          <a:bodyPr/>
          <a:lstStyle>
            <a:lvl1pPr>
              <a:lnSpc>
                <a:spcPct val="90000"/>
              </a:lnSpc>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a:xfrm>
            <a:off x="3067911" y="6395859"/>
            <a:ext cx="5072910" cy="130607"/>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bwMode="gray">
          <a:xfrm>
            <a:off x="8220911" y="6395859"/>
            <a:ext cx="415390" cy="130607"/>
          </a:xfrm>
        </p:spPr>
        <p:txBody>
          <a:bodyPr/>
          <a:lstStyle/>
          <a:p>
            <a:fld id="{F9A56513-F998-4254-9CEB-F507EE6F374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90296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145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9266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3035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28961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3648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8086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42825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03160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5419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5780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26178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9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22735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409254" y="356371"/>
            <a:ext cx="7466208" cy="653333"/>
          </a:xfrm>
          <a:prstGeom prst="rect">
            <a:avLst/>
          </a:prstGeom>
        </p:spPr>
        <p:txBody>
          <a:bodyPr lIns="90818" tIns="45409" rIns="90818" bIns="45409"/>
          <a:lstStyle>
            <a:lvl1pPr algn="l">
              <a:defRPr sz="2400" b="1">
                <a:solidFill>
                  <a:schemeClr val="tx2"/>
                </a:solidFill>
                <a:latin typeface="Arial (Headings)"/>
                <a:cs typeface="Arial (Headings)"/>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409253" y="1076325"/>
            <a:ext cx="7466208" cy="4425512"/>
          </a:xfrm>
          <a:prstGeom prst="rect">
            <a:avLst/>
          </a:prstGeom>
        </p:spPr>
        <p:txBody>
          <a:bodyPr vert="horz" lIns="90818" tIns="45409" rIns="90818" bIns="45409"/>
          <a:lstStyle>
            <a:lvl1pPr>
              <a:defRPr sz="1400" b="0" i="0">
                <a:latin typeface="Arial"/>
                <a:cs typeface="Arial"/>
              </a:defRPr>
            </a:lvl1pPr>
            <a:lvl2pPr>
              <a:defRPr sz="1400" b="0" i="0">
                <a:latin typeface="Arial"/>
                <a:cs typeface="Arial"/>
              </a:defRPr>
            </a:lvl2pPr>
            <a:lvl3pPr>
              <a:defRPr sz="1400" b="0" i="0">
                <a:latin typeface="Arial"/>
                <a:cs typeface="Arial"/>
              </a:defRPr>
            </a:lvl3pPr>
            <a:lvl4pPr>
              <a:defRPr sz="1400" b="0" i="0">
                <a:latin typeface="Arial"/>
                <a:cs typeface="Arial"/>
              </a:defRPr>
            </a:lvl4pPr>
            <a:lvl5pPr>
              <a:defRPr sz="14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175660" y="6488601"/>
            <a:ext cx="2121080" cy="218918"/>
          </a:xfrm>
          <a:prstGeom prst="rect">
            <a:avLst/>
          </a:prstGeom>
        </p:spPr>
        <p:txBody>
          <a:bodyPr lIns="90818" tIns="45409" rIns="90818" bIns="45409"/>
          <a:lstStyle>
            <a:lvl1pPr algn="l">
              <a:defRPr sz="1000" b="0" i="0">
                <a:solidFill>
                  <a:srgbClr val="000000"/>
                </a:solidFill>
                <a:latin typeface="Arial"/>
                <a:cs typeface="Arial"/>
              </a:defRPr>
            </a:lvl1pPr>
          </a:lstStyle>
          <a:p>
            <a:fld id="{87DADF28-5588-485E-81E7-6B9A2B6E3B3C}" type="slidenum">
              <a:rPr lang="en-GB" smtClean="0"/>
              <a:pPr/>
              <a:t>‹#›</a:t>
            </a:fld>
            <a:endParaRPr lang="en-GB" dirty="0"/>
          </a:p>
        </p:txBody>
      </p:sp>
    </p:spTree>
    <p:extLst>
      <p:ext uri="{BB962C8B-B14F-4D97-AF65-F5344CB8AC3E}">
        <p14:creationId xmlns:p14="http://schemas.microsoft.com/office/powerpoint/2010/main" val="2629390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3" name="Rectangle 2"/>
          <p:cNvSpPr/>
          <p:nvPr userDrawn="1"/>
        </p:nvSpPr>
        <p:spPr>
          <a:xfrm>
            <a:off x="7956382" y="548680"/>
            <a:ext cx="1008112"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dirty="0">
              <a:solidFill>
                <a:prstClr val="white"/>
              </a:solidFill>
            </a:endParaRPr>
          </a:p>
        </p:txBody>
      </p:sp>
      <p:sp>
        <p:nvSpPr>
          <p:cNvPr id="10" name="Rectangle 9"/>
          <p:cNvSpPr/>
          <p:nvPr userDrawn="1"/>
        </p:nvSpPr>
        <p:spPr>
          <a:xfrm>
            <a:off x="340964" y="6453336"/>
            <a:ext cx="1926779"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dirty="0">
              <a:solidFill>
                <a:prstClr val="white"/>
              </a:solidFill>
            </a:endParaRPr>
          </a:p>
        </p:txBody>
      </p:sp>
    </p:spTree>
    <p:extLst>
      <p:ext uri="{BB962C8B-B14F-4D97-AF65-F5344CB8AC3E}">
        <p14:creationId xmlns:p14="http://schemas.microsoft.com/office/powerpoint/2010/main" val="8293966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7488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785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82637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0421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2609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50724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20252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950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6798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3253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576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9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E6569-BF2A-4D9A-A60A-22E962D5A3C8}" type="datetimeFigureOut">
              <a:rPr lang="en-GB" smtClean="0">
                <a:solidFill>
                  <a:prstClr val="black">
                    <a:tint val="75000"/>
                  </a:prstClr>
                </a:solidFill>
              </a:rPr>
              <a:pPr/>
              <a:t>25/10/2017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9FFA26-4351-40A4-886B-CB61E34879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6443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409254" y="356371"/>
            <a:ext cx="7466208" cy="653333"/>
          </a:xfrm>
          <a:prstGeom prst="rect">
            <a:avLst/>
          </a:prstGeom>
        </p:spPr>
        <p:txBody>
          <a:bodyPr lIns="90818" tIns="45409" rIns="90818" bIns="45409"/>
          <a:lstStyle>
            <a:lvl1pPr algn="l">
              <a:defRPr sz="2400" b="1">
                <a:solidFill>
                  <a:schemeClr val="tx2"/>
                </a:solidFill>
                <a:latin typeface="Arial (Headings)"/>
                <a:cs typeface="Arial (Headings)"/>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409253" y="1076325"/>
            <a:ext cx="7466208" cy="4425512"/>
          </a:xfrm>
          <a:prstGeom prst="rect">
            <a:avLst/>
          </a:prstGeom>
        </p:spPr>
        <p:txBody>
          <a:bodyPr vert="horz" lIns="90818" tIns="45409" rIns="90818" bIns="45409"/>
          <a:lstStyle>
            <a:lvl1pPr>
              <a:defRPr sz="1400" b="0" i="0">
                <a:latin typeface="Arial"/>
                <a:cs typeface="Arial"/>
              </a:defRPr>
            </a:lvl1pPr>
            <a:lvl2pPr>
              <a:defRPr sz="1400" b="0" i="0">
                <a:latin typeface="Arial"/>
                <a:cs typeface="Arial"/>
              </a:defRPr>
            </a:lvl2pPr>
            <a:lvl3pPr>
              <a:defRPr sz="1400" b="0" i="0">
                <a:latin typeface="Arial"/>
                <a:cs typeface="Arial"/>
              </a:defRPr>
            </a:lvl3pPr>
            <a:lvl4pPr>
              <a:defRPr sz="1400" b="0" i="0">
                <a:latin typeface="Arial"/>
                <a:cs typeface="Arial"/>
              </a:defRPr>
            </a:lvl4pPr>
            <a:lvl5pPr>
              <a:defRPr sz="14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175660" y="6488601"/>
            <a:ext cx="2121080" cy="218918"/>
          </a:xfrm>
          <a:prstGeom prst="rect">
            <a:avLst/>
          </a:prstGeom>
        </p:spPr>
        <p:txBody>
          <a:bodyPr lIns="90818" tIns="45409" rIns="90818" bIns="45409"/>
          <a:lstStyle>
            <a:lvl1pPr algn="l">
              <a:defRPr sz="1000" b="0" i="0">
                <a:solidFill>
                  <a:srgbClr val="000000"/>
                </a:solidFill>
                <a:latin typeface="Arial"/>
                <a:cs typeface="Arial"/>
              </a:defRPr>
            </a:lvl1pPr>
          </a:lstStyle>
          <a:p>
            <a:fld id="{87DADF28-5588-485E-81E7-6B9A2B6E3B3C}" type="slidenum">
              <a:rPr lang="en-GB" smtClean="0"/>
              <a:pPr/>
              <a:t>‹#›</a:t>
            </a:fld>
            <a:endParaRPr lang="en-GB" dirty="0"/>
          </a:p>
        </p:txBody>
      </p:sp>
    </p:spTree>
    <p:extLst>
      <p:ext uri="{BB962C8B-B14F-4D97-AF65-F5344CB8AC3E}">
        <p14:creationId xmlns:p14="http://schemas.microsoft.com/office/powerpoint/2010/main" val="246441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7036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3" name="Rectangle 2"/>
          <p:cNvSpPr/>
          <p:nvPr userDrawn="1"/>
        </p:nvSpPr>
        <p:spPr>
          <a:xfrm>
            <a:off x="7956382" y="548680"/>
            <a:ext cx="1008112"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dirty="0">
              <a:solidFill>
                <a:prstClr val="white"/>
              </a:solidFill>
            </a:endParaRPr>
          </a:p>
        </p:txBody>
      </p:sp>
      <p:sp>
        <p:nvSpPr>
          <p:cNvPr id="10" name="Rectangle 9"/>
          <p:cNvSpPr/>
          <p:nvPr userDrawn="1"/>
        </p:nvSpPr>
        <p:spPr>
          <a:xfrm>
            <a:off x="340964" y="6453336"/>
            <a:ext cx="1926779"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dirty="0">
              <a:solidFill>
                <a:prstClr val="white"/>
              </a:solidFill>
            </a:endParaRPr>
          </a:p>
        </p:txBody>
      </p:sp>
    </p:spTree>
    <p:extLst>
      <p:ext uri="{BB962C8B-B14F-4D97-AF65-F5344CB8AC3E}">
        <p14:creationId xmlns:p14="http://schemas.microsoft.com/office/powerpoint/2010/main" val="253465337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2992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16232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6709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8618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5551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6354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8561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6953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075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9690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3682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2837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bwMode="gray">
          <a:xfrm>
            <a:off x="507704" y="1337626"/>
            <a:ext cx="8117745" cy="48335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bwMode="gray">
          <a:xfrm>
            <a:off x="507737" y="643618"/>
            <a:ext cx="8116387" cy="555079"/>
          </a:xfrm>
        </p:spPr>
        <p:txBody>
          <a:bodyPr/>
          <a:lstStyle>
            <a:lvl1pPr>
              <a:lnSpc>
                <a:spcPct val="90000"/>
              </a:lnSpc>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a:xfrm>
            <a:off x="3067911" y="6395885"/>
            <a:ext cx="5072910" cy="130607"/>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bwMode="gray">
          <a:xfrm>
            <a:off x="8220912" y="6395885"/>
            <a:ext cx="415390" cy="130607"/>
          </a:xfrm>
        </p:spPr>
        <p:txBody>
          <a:bodyPr/>
          <a:lstStyle/>
          <a:p>
            <a:fld id="{F9A56513-F998-4254-9CEB-F507EE6F374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171961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79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782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495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566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7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591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11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69917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8518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09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6244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150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98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36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07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5399-663A-4C41-AACE-D3C3F726B263}"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31631339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5399-663A-4C41-AACE-D3C3F726B263}"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2484157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5399-663A-4C41-AACE-D3C3F726B263}"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2368982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1010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5399-663A-4C41-AACE-D3C3F726B263}" type="datetimeFigureOut">
              <a:rPr lang="en-GB" smtClean="0"/>
              <a:t>25/10/2017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27376055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5399-663A-4C41-AACE-D3C3F726B263}" type="datetimeFigureOut">
              <a:rPr lang="en-GB" smtClean="0"/>
              <a:t>25/10/2017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4012953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5399-663A-4C41-AACE-D3C3F726B263}" type="datetimeFigureOut">
              <a:rPr lang="en-GB" smtClean="0"/>
              <a:t>25/10/2017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171725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5399-663A-4C41-AACE-D3C3F726B263}" type="datetimeFigureOut">
              <a:rPr lang="en-GB" smtClean="0"/>
              <a:t>25/10/2017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38265464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5399-663A-4C41-AACE-D3C3F726B263}" type="datetimeFigureOut">
              <a:rPr lang="en-GB" smtClean="0"/>
              <a:t>25/10/2017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27951088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5399-663A-4C41-AACE-D3C3F726B263}" type="datetimeFigureOut">
              <a:rPr lang="en-GB" smtClean="0"/>
              <a:t>25/10/2017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2507545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5399-663A-4C41-AACE-D3C3F726B263}"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4128873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5399-663A-4C41-AACE-D3C3F726B263}"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235D0-5AAB-4AFA-8B26-1C33E3D74349}" type="slidenum">
              <a:rPr lang="en-GB" smtClean="0"/>
              <a:t>‹#›</a:t>
            </a:fld>
            <a:endParaRPr lang="en-GB"/>
          </a:p>
        </p:txBody>
      </p:sp>
    </p:spTree>
    <p:extLst>
      <p:ext uri="{BB962C8B-B14F-4D97-AF65-F5344CB8AC3E}">
        <p14:creationId xmlns:p14="http://schemas.microsoft.com/office/powerpoint/2010/main" val="3168900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7605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87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72941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2750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466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651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471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0490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050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7438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7144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1285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20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1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C5196-0FFB-419C-8283-543E16E6CCAA}" type="datetimeFigureOut">
              <a:rPr lang="en-GB" smtClean="0">
                <a:solidFill>
                  <a:prstClr val="black">
                    <a:tint val="75000"/>
                  </a:prstClr>
                </a:solidFill>
              </a:rPr>
              <a:pPr/>
              <a:t>25/10/2017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DE83C7-49B7-4F2A-8CC8-0C33A4C797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54421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1140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3590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412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169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1622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3250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952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4660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8898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2042C6F-DE11-DD40-B5CA-DB86B1110A0D}" type="datetimeFigureOut">
              <a:rPr lang="en-US" smtClean="0">
                <a:solidFill>
                  <a:prstClr val="black">
                    <a:tint val="75000"/>
                  </a:prstClr>
                </a:solidFill>
              </a:rPr>
              <a:pPr/>
              <a:t>10/25/2017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530F-D668-DE45-A0C7-D988E7DB3A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346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10" Type="http://schemas.openxmlformats.org/officeDocument/2006/relationships/image" Target="../media/image3.jpg"/><Relationship Id="rId4" Type="http://schemas.openxmlformats.org/officeDocument/2006/relationships/slideLayout" Target="../slideLayouts/slideLayout88.xml"/><Relationship Id="rId9"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image" Target="../media/image3.jpg"/><Relationship Id="rId4" Type="http://schemas.openxmlformats.org/officeDocument/2006/relationships/slideLayout" Target="../slideLayouts/slideLayout95.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10" Type="http://schemas.openxmlformats.org/officeDocument/2006/relationships/image" Target="../media/image3.jpg"/><Relationship Id="rId4" Type="http://schemas.openxmlformats.org/officeDocument/2006/relationships/slideLayout" Target="../slideLayouts/slideLayout102.xml"/><Relationship Id="rId9" Type="http://schemas.openxmlformats.org/officeDocument/2006/relationships/image" Target="../media/image2.jp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image" Target="../media/image3.jpg"/><Relationship Id="rId4" Type="http://schemas.openxmlformats.org/officeDocument/2006/relationships/slideLayout" Target="../slideLayouts/slideLayout109.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image" Target="../media/image3.jpg"/><Relationship Id="rId4" Type="http://schemas.openxmlformats.org/officeDocument/2006/relationships/slideLayout" Target="../slideLayouts/slideLayout56.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image" Target="../media/image3.jpg"/><Relationship Id="rId4" Type="http://schemas.openxmlformats.org/officeDocument/2006/relationships/slideLayout" Target="../slideLayouts/slideLayout63.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image" Target="../media/image3.jpg"/><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WCCG new Title P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5" y="13235"/>
            <a:ext cx="9161018" cy="6836535"/>
          </a:xfrm>
          <a:prstGeom prst="rect">
            <a:avLst/>
          </a:prstGeom>
        </p:spPr>
      </p:pic>
      <p:sp>
        <p:nvSpPr>
          <p:cNvPr id="2" name="Title Placeholder 1"/>
          <p:cNvSpPr>
            <a:spLocks noGrp="1"/>
          </p:cNvSpPr>
          <p:nvPr>
            <p:ph type="title"/>
          </p:nvPr>
        </p:nvSpPr>
        <p:spPr>
          <a:xfrm>
            <a:off x="457200" y="253889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Tree>
    <p:extLst>
      <p:ext uri="{BB962C8B-B14F-4D97-AF65-F5344CB8AC3E}">
        <p14:creationId xmlns:p14="http://schemas.microsoft.com/office/powerpoint/2010/main" val="76901704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36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CCG PP new foot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852571"/>
            <a:ext cx="9144000" cy="911071"/>
          </a:xfrm>
          <a:prstGeom prst="rect">
            <a:avLst/>
          </a:prstGeom>
        </p:spPr>
      </p:pic>
      <p:sp>
        <p:nvSpPr>
          <p:cNvPr id="2" name="Title Placeholder 1"/>
          <p:cNvSpPr>
            <a:spLocks noGrp="1"/>
          </p:cNvSpPr>
          <p:nvPr>
            <p:ph type="title"/>
          </p:nvPr>
        </p:nvSpPr>
        <p:spPr>
          <a:xfrm>
            <a:off x="457200" y="274638"/>
            <a:ext cx="6457022" cy="1143000"/>
          </a:xfrm>
          <a:prstGeom prst="rect">
            <a:avLst/>
          </a:prstGeom>
        </p:spPr>
        <p:txBody>
          <a:bodyPr vert="horz" lIns="91440" tIns="45720" rIns="91440" bIns="4572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504025"/>
            <a:ext cx="1139206"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E2042C6F-DE11-DD40-B5CA-DB86B1110A0D}"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1596406" y="6504025"/>
            <a:ext cx="662725"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6F4B530F-D668-DE45-A0C7-D988E7DB3A7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CCG PP new logo.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79619" y="23516"/>
            <a:ext cx="1972056" cy="981456"/>
          </a:xfrm>
          <a:prstGeom prst="rect">
            <a:avLst/>
          </a:prstGeom>
        </p:spPr>
      </p:pic>
    </p:spTree>
    <p:extLst>
      <p:ext uri="{BB962C8B-B14F-4D97-AF65-F5344CB8AC3E}">
        <p14:creationId xmlns:p14="http://schemas.microsoft.com/office/powerpoint/2010/main" val="393897455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Lst>
  <p:txStyles>
    <p:titleStyle>
      <a:lvl1pPr algn="l" defTabSz="457200" rtl="0" eaLnBrk="1" latinLnBrk="0" hangingPunct="1">
        <a:lnSpc>
          <a:spcPts val="3400"/>
        </a:lnSpc>
        <a:spcBef>
          <a:spcPct val="0"/>
        </a:spcBef>
        <a:buNone/>
        <a:defRPr sz="2800" b="1" i="0" kern="1200">
          <a:solidFill>
            <a:srgbClr val="003893"/>
          </a:solidFill>
          <a:latin typeface="Arial"/>
          <a:ea typeface="+mj-ea"/>
          <a:cs typeface="Arial"/>
        </a:defRPr>
      </a:lvl1pPr>
    </p:titleStyle>
    <p:bodyStyle>
      <a:lvl1pPr marL="342900" indent="-342900" algn="l" defTabSz="457200" rtl="0" eaLnBrk="1" latinLnBrk="0" hangingPunct="1">
        <a:spcBef>
          <a:spcPct val="20000"/>
        </a:spcBef>
        <a:buClr>
          <a:srgbClr val="0072C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CCG PP new foot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852571"/>
            <a:ext cx="9144000" cy="911071"/>
          </a:xfrm>
          <a:prstGeom prst="rect">
            <a:avLst/>
          </a:prstGeom>
        </p:spPr>
      </p:pic>
      <p:sp>
        <p:nvSpPr>
          <p:cNvPr id="2" name="Title Placeholder 1"/>
          <p:cNvSpPr>
            <a:spLocks noGrp="1"/>
          </p:cNvSpPr>
          <p:nvPr>
            <p:ph type="title"/>
          </p:nvPr>
        </p:nvSpPr>
        <p:spPr>
          <a:xfrm>
            <a:off x="457200" y="274638"/>
            <a:ext cx="6457022" cy="1143000"/>
          </a:xfrm>
          <a:prstGeom prst="rect">
            <a:avLst/>
          </a:prstGeom>
        </p:spPr>
        <p:txBody>
          <a:bodyPr vert="horz" lIns="91440" tIns="45720" rIns="91440" bIns="4572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504025"/>
            <a:ext cx="1139206"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E2042C6F-DE11-DD40-B5CA-DB86B1110A0D}"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1596406" y="6504025"/>
            <a:ext cx="662725"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6F4B530F-D668-DE45-A0C7-D988E7DB3A7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CCG PP new logo.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79619" y="23516"/>
            <a:ext cx="1972056" cy="981456"/>
          </a:xfrm>
          <a:prstGeom prst="rect">
            <a:avLst/>
          </a:prstGeom>
        </p:spPr>
      </p:pic>
    </p:spTree>
    <p:extLst>
      <p:ext uri="{BB962C8B-B14F-4D97-AF65-F5344CB8AC3E}">
        <p14:creationId xmlns:p14="http://schemas.microsoft.com/office/powerpoint/2010/main" val="130867839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Lst>
  <p:txStyles>
    <p:titleStyle>
      <a:lvl1pPr algn="l" defTabSz="457200" rtl="0" eaLnBrk="1" latinLnBrk="0" hangingPunct="1">
        <a:lnSpc>
          <a:spcPts val="3400"/>
        </a:lnSpc>
        <a:spcBef>
          <a:spcPct val="0"/>
        </a:spcBef>
        <a:buNone/>
        <a:defRPr sz="2800" b="1" i="0" kern="1200">
          <a:solidFill>
            <a:srgbClr val="003893"/>
          </a:solidFill>
          <a:latin typeface="Arial"/>
          <a:ea typeface="+mj-ea"/>
          <a:cs typeface="Arial"/>
        </a:defRPr>
      </a:lvl1pPr>
    </p:titleStyle>
    <p:bodyStyle>
      <a:lvl1pPr marL="342900" indent="-342900" algn="l" defTabSz="457200" rtl="0" eaLnBrk="1" latinLnBrk="0" hangingPunct="1">
        <a:spcBef>
          <a:spcPct val="20000"/>
        </a:spcBef>
        <a:buClr>
          <a:srgbClr val="0072C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CCG PP new foot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852571"/>
            <a:ext cx="9144000" cy="911071"/>
          </a:xfrm>
          <a:prstGeom prst="rect">
            <a:avLst/>
          </a:prstGeom>
        </p:spPr>
      </p:pic>
      <p:sp>
        <p:nvSpPr>
          <p:cNvPr id="2" name="Title Placeholder 1"/>
          <p:cNvSpPr>
            <a:spLocks noGrp="1"/>
          </p:cNvSpPr>
          <p:nvPr>
            <p:ph type="title"/>
          </p:nvPr>
        </p:nvSpPr>
        <p:spPr>
          <a:xfrm>
            <a:off x="457200" y="274638"/>
            <a:ext cx="6457022" cy="1143000"/>
          </a:xfrm>
          <a:prstGeom prst="rect">
            <a:avLst/>
          </a:prstGeom>
        </p:spPr>
        <p:txBody>
          <a:bodyPr vert="horz" lIns="91440" tIns="45720" rIns="91440" bIns="4572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504025"/>
            <a:ext cx="1139206"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E2042C6F-DE11-DD40-B5CA-DB86B1110A0D}"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1596406" y="6504025"/>
            <a:ext cx="662725"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6F4B530F-D668-DE45-A0C7-D988E7DB3A7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CCG PP new logo.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79619" y="23516"/>
            <a:ext cx="1972056" cy="981456"/>
          </a:xfrm>
          <a:prstGeom prst="rect">
            <a:avLst/>
          </a:prstGeom>
        </p:spPr>
      </p:pic>
    </p:spTree>
    <p:extLst>
      <p:ext uri="{BB962C8B-B14F-4D97-AF65-F5344CB8AC3E}">
        <p14:creationId xmlns:p14="http://schemas.microsoft.com/office/powerpoint/2010/main" val="151752322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p:txStyles>
    <p:titleStyle>
      <a:lvl1pPr algn="l" defTabSz="457200" rtl="0" eaLnBrk="1" latinLnBrk="0" hangingPunct="1">
        <a:lnSpc>
          <a:spcPts val="3400"/>
        </a:lnSpc>
        <a:spcBef>
          <a:spcPct val="0"/>
        </a:spcBef>
        <a:buNone/>
        <a:defRPr sz="2800" b="1" i="0" kern="1200">
          <a:solidFill>
            <a:srgbClr val="003893"/>
          </a:solidFill>
          <a:latin typeface="Arial"/>
          <a:ea typeface="+mj-ea"/>
          <a:cs typeface="Arial"/>
        </a:defRPr>
      </a:lvl1pPr>
    </p:titleStyle>
    <p:bodyStyle>
      <a:lvl1pPr marL="342900" indent="-342900" algn="l" defTabSz="457200" rtl="0" eaLnBrk="1" latinLnBrk="0" hangingPunct="1">
        <a:spcBef>
          <a:spcPct val="20000"/>
        </a:spcBef>
        <a:buClr>
          <a:srgbClr val="0072C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CCG PP new foot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852571"/>
            <a:ext cx="9144000" cy="911071"/>
          </a:xfrm>
          <a:prstGeom prst="rect">
            <a:avLst/>
          </a:prstGeom>
        </p:spPr>
      </p:pic>
      <p:sp>
        <p:nvSpPr>
          <p:cNvPr id="2" name="Title Placeholder 1"/>
          <p:cNvSpPr>
            <a:spLocks noGrp="1"/>
          </p:cNvSpPr>
          <p:nvPr>
            <p:ph type="title"/>
          </p:nvPr>
        </p:nvSpPr>
        <p:spPr>
          <a:xfrm>
            <a:off x="457200" y="274638"/>
            <a:ext cx="6457022" cy="1143000"/>
          </a:xfrm>
          <a:prstGeom prst="rect">
            <a:avLst/>
          </a:prstGeom>
        </p:spPr>
        <p:txBody>
          <a:bodyPr vert="horz" lIns="91440" tIns="45720" rIns="91440" bIns="4572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504025"/>
            <a:ext cx="1139206"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E2042C6F-DE11-DD40-B5CA-DB86B1110A0D}"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1596406" y="6504025"/>
            <a:ext cx="662725"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6F4B530F-D668-DE45-A0C7-D988E7DB3A7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CCG PP new logo.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79619" y="23516"/>
            <a:ext cx="1972056" cy="981456"/>
          </a:xfrm>
          <a:prstGeom prst="rect">
            <a:avLst/>
          </a:prstGeom>
        </p:spPr>
      </p:pic>
    </p:spTree>
    <p:extLst>
      <p:ext uri="{BB962C8B-B14F-4D97-AF65-F5344CB8AC3E}">
        <p14:creationId xmlns:p14="http://schemas.microsoft.com/office/powerpoint/2010/main" val="51815968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Lst>
  <p:txStyles>
    <p:titleStyle>
      <a:lvl1pPr algn="l" defTabSz="457200" rtl="0" eaLnBrk="1" latinLnBrk="0" hangingPunct="1">
        <a:lnSpc>
          <a:spcPts val="3400"/>
        </a:lnSpc>
        <a:spcBef>
          <a:spcPct val="0"/>
        </a:spcBef>
        <a:buNone/>
        <a:defRPr sz="2800" b="1" i="0" kern="1200">
          <a:solidFill>
            <a:srgbClr val="003893"/>
          </a:solidFill>
          <a:latin typeface="Arial"/>
          <a:ea typeface="+mj-ea"/>
          <a:cs typeface="Arial"/>
        </a:defRPr>
      </a:lvl1pPr>
    </p:titleStyle>
    <p:bodyStyle>
      <a:lvl1pPr marL="342900" indent="-342900" algn="l" defTabSz="457200" rtl="0" eaLnBrk="1" latinLnBrk="0" hangingPunct="1">
        <a:spcBef>
          <a:spcPct val="20000"/>
        </a:spcBef>
        <a:buClr>
          <a:srgbClr val="0072C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B5C5196-0FFB-419C-8283-543E16E6CCAA}" type="datetimeFigureOut">
              <a:rPr lang="en-GB" smtClean="0">
                <a:solidFill>
                  <a:prstClr val="black">
                    <a:tint val="75000"/>
                  </a:prstClr>
                </a:solidFill>
              </a:rPr>
              <a:pPr defTabSz="914400"/>
              <a:t>25/10/2017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4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DDE83C7-49B7-4F2A-8CC8-0C33A4C79735}"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7409761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91E6569-BF2A-4D9A-A60A-22E962D5A3C8}" type="datetimeFigureOut">
              <a:rPr lang="en-GB" smtClean="0">
                <a:solidFill>
                  <a:prstClr val="black">
                    <a:tint val="75000"/>
                  </a:prstClr>
                </a:solidFill>
              </a:rPr>
              <a:pPr defTabSz="914400"/>
              <a:t>25/10/2017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4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4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C9FFA26-4351-40A4-886B-CB61E34879BB}"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356097742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91E6569-BF2A-4D9A-A60A-22E962D5A3C8}" type="datetimeFigureOut">
              <a:rPr lang="en-GB" smtClean="0">
                <a:solidFill>
                  <a:prstClr val="black">
                    <a:tint val="75000"/>
                  </a:prstClr>
                </a:solidFill>
              </a:rPr>
              <a:pPr defTabSz="914400"/>
              <a:t>25/10/2017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4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4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C9FFA26-4351-40A4-886B-CB61E34879BB}"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319748489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B5C5196-0FFB-419C-8283-543E16E6CCAA}" type="datetimeFigureOut">
              <a:rPr lang="en-GB" smtClean="0">
                <a:solidFill>
                  <a:prstClr val="black">
                    <a:tint val="75000"/>
                  </a:prstClr>
                </a:solidFill>
              </a:rPr>
              <a:pPr defTabSz="914400"/>
              <a:t>25/10/2017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4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4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DDE83C7-49B7-4F2A-8CC8-0C33A4C79735}"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02060767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CCG PP new foot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852571"/>
            <a:ext cx="9144000" cy="911071"/>
          </a:xfrm>
          <a:prstGeom prst="rect">
            <a:avLst/>
          </a:prstGeom>
        </p:spPr>
      </p:pic>
      <p:sp>
        <p:nvSpPr>
          <p:cNvPr id="2" name="Title Placeholder 1"/>
          <p:cNvSpPr>
            <a:spLocks noGrp="1"/>
          </p:cNvSpPr>
          <p:nvPr>
            <p:ph type="title"/>
          </p:nvPr>
        </p:nvSpPr>
        <p:spPr>
          <a:xfrm>
            <a:off x="457200" y="274638"/>
            <a:ext cx="6457022" cy="1143000"/>
          </a:xfrm>
          <a:prstGeom prst="rect">
            <a:avLst/>
          </a:prstGeom>
        </p:spPr>
        <p:txBody>
          <a:bodyPr vert="horz" lIns="91440" tIns="45720" rIns="91440" bIns="4572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504025"/>
            <a:ext cx="1139206"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E2042C6F-DE11-DD40-B5CA-DB86B1110A0D}"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1596406" y="6504025"/>
            <a:ext cx="662725"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6F4B530F-D668-DE45-A0C7-D988E7DB3A7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CCG PP new logo.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79619" y="23516"/>
            <a:ext cx="1972056" cy="981456"/>
          </a:xfrm>
          <a:prstGeom prst="rect">
            <a:avLst/>
          </a:prstGeom>
        </p:spPr>
      </p:pic>
    </p:spTree>
    <p:extLst>
      <p:ext uri="{BB962C8B-B14F-4D97-AF65-F5344CB8AC3E}">
        <p14:creationId xmlns:p14="http://schemas.microsoft.com/office/powerpoint/2010/main" val="187604235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Lst>
  <p:txStyles>
    <p:titleStyle>
      <a:lvl1pPr algn="l" defTabSz="457200" rtl="0" eaLnBrk="1" latinLnBrk="0" hangingPunct="1">
        <a:lnSpc>
          <a:spcPts val="3400"/>
        </a:lnSpc>
        <a:spcBef>
          <a:spcPct val="0"/>
        </a:spcBef>
        <a:buNone/>
        <a:defRPr sz="2800" b="1" i="0" kern="1200">
          <a:solidFill>
            <a:srgbClr val="003893"/>
          </a:solidFill>
          <a:latin typeface="Arial"/>
          <a:ea typeface="+mj-ea"/>
          <a:cs typeface="Arial"/>
        </a:defRPr>
      </a:lvl1pPr>
    </p:titleStyle>
    <p:bodyStyle>
      <a:lvl1pPr marL="342900" indent="-342900" algn="l" defTabSz="457200" rtl="0" eaLnBrk="1" latinLnBrk="0" hangingPunct="1">
        <a:spcBef>
          <a:spcPct val="20000"/>
        </a:spcBef>
        <a:buClr>
          <a:srgbClr val="0072C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CCG PP new foot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852571"/>
            <a:ext cx="9144000" cy="911071"/>
          </a:xfrm>
          <a:prstGeom prst="rect">
            <a:avLst/>
          </a:prstGeom>
        </p:spPr>
      </p:pic>
      <p:sp>
        <p:nvSpPr>
          <p:cNvPr id="2" name="Title Placeholder 1"/>
          <p:cNvSpPr>
            <a:spLocks noGrp="1"/>
          </p:cNvSpPr>
          <p:nvPr>
            <p:ph type="title"/>
          </p:nvPr>
        </p:nvSpPr>
        <p:spPr>
          <a:xfrm>
            <a:off x="457200" y="274638"/>
            <a:ext cx="6457022" cy="1143000"/>
          </a:xfrm>
          <a:prstGeom prst="rect">
            <a:avLst/>
          </a:prstGeom>
        </p:spPr>
        <p:txBody>
          <a:bodyPr vert="horz" lIns="91440" tIns="45720" rIns="91440" bIns="4572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504025"/>
            <a:ext cx="1139206"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E2042C6F-DE11-DD40-B5CA-DB86B1110A0D}"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1596406" y="6504025"/>
            <a:ext cx="662725"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6F4B530F-D668-DE45-A0C7-D988E7DB3A7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CCG PP new logo.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79619" y="23516"/>
            <a:ext cx="1972056" cy="981456"/>
          </a:xfrm>
          <a:prstGeom prst="rect">
            <a:avLst/>
          </a:prstGeom>
        </p:spPr>
      </p:pic>
    </p:spTree>
    <p:extLst>
      <p:ext uri="{BB962C8B-B14F-4D97-AF65-F5344CB8AC3E}">
        <p14:creationId xmlns:p14="http://schemas.microsoft.com/office/powerpoint/2010/main" val="366582265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txStyles>
    <p:titleStyle>
      <a:lvl1pPr algn="l" defTabSz="457200" rtl="0" eaLnBrk="1" latinLnBrk="0" hangingPunct="1">
        <a:lnSpc>
          <a:spcPts val="3400"/>
        </a:lnSpc>
        <a:spcBef>
          <a:spcPct val="0"/>
        </a:spcBef>
        <a:buNone/>
        <a:defRPr sz="2800" b="1" i="0" kern="1200">
          <a:solidFill>
            <a:srgbClr val="003893"/>
          </a:solidFill>
          <a:latin typeface="Arial"/>
          <a:ea typeface="+mj-ea"/>
          <a:cs typeface="Arial"/>
        </a:defRPr>
      </a:lvl1pPr>
    </p:titleStyle>
    <p:bodyStyle>
      <a:lvl1pPr marL="342900" indent="-342900" algn="l" defTabSz="457200" rtl="0" eaLnBrk="1" latinLnBrk="0" hangingPunct="1">
        <a:spcBef>
          <a:spcPct val="20000"/>
        </a:spcBef>
        <a:buClr>
          <a:srgbClr val="0072C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5399-663A-4C41-AACE-D3C3F726B263}" type="datetimeFigureOut">
              <a:rPr lang="en-GB" smtClean="0"/>
              <a:t>25/10/2017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235D0-5AAB-4AFA-8B26-1C33E3D74349}" type="slidenum">
              <a:rPr lang="en-GB" smtClean="0"/>
              <a:t>‹#›</a:t>
            </a:fld>
            <a:endParaRPr lang="en-GB"/>
          </a:p>
        </p:txBody>
      </p:sp>
    </p:spTree>
    <p:extLst>
      <p:ext uri="{BB962C8B-B14F-4D97-AF65-F5344CB8AC3E}">
        <p14:creationId xmlns:p14="http://schemas.microsoft.com/office/powerpoint/2010/main" val="3351552805"/>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CCG PP new foot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852571"/>
            <a:ext cx="9144000" cy="911071"/>
          </a:xfrm>
          <a:prstGeom prst="rect">
            <a:avLst/>
          </a:prstGeom>
        </p:spPr>
      </p:pic>
      <p:sp>
        <p:nvSpPr>
          <p:cNvPr id="2" name="Title Placeholder 1"/>
          <p:cNvSpPr>
            <a:spLocks noGrp="1"/>
          </p:cNvSpPr>
          <p:nvPr>
            <p:ph type="title"/>
          </p:nvPr>
        </p:nvSpPr>
        <p:spPr>
          <a:xfrm>
            <a:off x="457200" y="274638"/>
            <a:ext cx="6457022" cy="1143000"/>
          </a:xfrm>
          <a:prstGeom prst="rect">
            <a:avLst/>
          </a:prstGeom>
        </p:spPr>
        <p:txBody>
          <a:bodyPr vert="horz" lIns="91440" tIns="45720" rIns="91440" bIns="4572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504025"/>
            <a:ext cx="1139206"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E2042C6F-DE11-DD40-B5CA-DB86B1110A0D}"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1596406" y="6504025"/>
            <a:ext cx="662725"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6F4B530F-D668-DE45-A0C7-D988E7DB3A7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CCG PP new logo.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79619" y="23516"/>
            <a:ext cx="1972056" cy="981456"/>
          </a:xfrm>
          <a:prstGeom prst="rect">
            <a:avLst/>
          </a:prstGeom>
        </p:spPr>
      </p:pic>
    </p:spTree>
    <p:extLst>
      <p:ext uri="{BB962C8B-B14F-4D97-AF65-F5344CB8AC3E}">
        <p14:creationId xmlns:p14="http://schemas.microsoft.com/office/powerpoint/2010/main" val="135457011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p:txStyles>
    <p:titleStyle>
      <a:lvl1pPr algn="l" defTabSz="457200" rtl="0" eaLnBrk="1" latinLnBrk="0" hangingPunct="1">
        <a:lnSpc>
          <a:spcPts val="3400"/>
        </a:lnSpc>
        <a:spcBef>
          <a:spcPct val="0"/>
        </a:spcBef>
        <a:buNone/>
        <a:defRPr sz="2800" b="1" i="0" kern="1200">
          <a:solidFill>
            <a:srgbClr val="003893"/>
          </a:solidFill>
          <a:latin typeface="Arial"/>
          <a:ea typeface="+mj-ea"/>
          <a:cs typeface="Arial"/>
        </a:defRPr>
      </a:lvl1pPr>
    </p:titleStyle>
    <p:bodyStyle>
      <a:lvl1pPr marL="342900" indent="-342900" algn="l" defTabSz="457200" rtl="0" eaLnBrk="1" latinLnBrk="0" hangingPunct="1">
        <a:spcBef>
          <a:spcPct val="20000"/>
        </a:spcBef>
        <a:buClr>
          <a:srgbClr val="0072C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0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9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uk/url?sa=t&amp;rct=j&amp;q=&amp;esrc=s&amp;source=web&amp;cd=4&amp;cad=rja&amp;uact=8&amp;ved=0ahUKEwig47mv9f7WAhWjJ8AKHVCWC1gQFgg8MAM&amp;url=https://westwakefield.org/about/multispecialty-community-provider-vanguard/&amp;usg=AOvVaw1Ae8Zu3SGU6ulge1QpktOq"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Made in Wakefield: the MCP model, general practice development and the collaborative future of health and care</a:t>
            </a:r>
            <a:br>
              <a:rPr lang="en-US" dirty="0" smtClean="0"/>
            </a:br>
            <a:r>
              <a:rPr lang="en-US" dirty="0" smtClean="0"/>
              <a:t/>
            </a:r>
            <a:br>
              <a:rPr lang="en-US" dirty="0" smtClean="0"/>
            </a:br>
            <a:endParaRPr lang="en-US" sz="2700" dirty="0"/>
          </a:p>
        </p:txBody>
      </p:sp>
      <p:sp>
        <p:nvSpPr>
          <p:cNvPr id="2" name="TextBox 1"/>
          <p:cNvSpPr txBox="1"/>
          <p:nvPr/>
        </p:nvSpPr>
        <p:spPr>
          <a:xfrm>
            <a:off x="614083" y="5118847"/>
            <a:ext cx="7915834"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Martin </a:t>
            </a:r>
            <a:r>
              <a:rPr lang="en-US" dirty="0" smtClean="0">
                <a:solidFill>
                  <a:schemeClr val="bg1"/>
                </a:solidFill>
                <a:latin typeface="Arial" panose="020B0604020202020204" pitchFamily="34" charset="0"/>
                <a:cs typeface="Arial" panose="020B0604020202020204" pitchFamily="34" charset="0"/>
              </a:rPr>
              <a:t>Smith		</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	Head </a:t>
            </a:r>
            <a:r>
              <a:rPr lang="en-US" dirty="0">
                <a:solidFill>
                  <a:schemeClr val="bg1"/>
                </a:solidFill>
                <a:latin typeface="Arial" panose="020B0604020202020204" pitchFamily="34" charset="0"/>
                <a:cs typeface="Arial" panose="020B0604020202020204" pitchFamily="34" charset="0"/>
              </a:rPr>
              <a:t>of Connecting Care Commissioning </a:t>
            </a:r>
            <a:br>
              <a:rPr lang="en-US" dirty="0">
                <a:solidFill>
                  <a:schemeClr val="bg1"/>
                </a:solidFill>
                <a:latin typeface="Arial" panose="020B0604020202020204" pitchFamily="34" charset="0"/>
                <a:cs typeface="Arial" panose="020B0604020202020204" pitchFamily="34" charset="0"/>
              </a:rPr>
            </a:br>
            <a:r>
              <a:rPr lang="en-GB" dirty="0" smtClean="0">
                <a:solidFill>
                  <a:schemeClr val="bg1"/>
                </a:solidFill>
                <a:latin typeface="Arial" panose="020B0604020202020204" pitchFamily="34" charset="0"/>
                <a:cs typeface="Arial" panose="020B0604020202020204" pitchFamily="34" charset="0"/>
              </a:rPr>
              <a:t>Greg Connor				GP and CCG </a:t>
            </a:r>
            <a:r>
              <a:rPr lang="en-GB" dirty="0">
                <a:solidFill>
                  <a:schemeClr val="bg1"/>
                </a:solidFill>
                <a:latin typeface="Arial" panose="020B0604020202020204" pitchFamily="34" charset="0"/>
                <a:cs typeface="Arial" panose="020B0604020202020204" pitchFamily="34" charset="0"/>
              </a:rPr>
              <a:t>Medical </a:t>
            </a:r>
            <a:r>
              <a:rPr lang="en-GB" dirty="0" smtClean="0">
                <a:solidFill>
                  <a:schemeClr val="bg1"/>
                </a:solidFill>
                <a:latin typeface="Arial" panose="020B0604020202020204" pitchFamily="34" charset="0"/>
                <a:cs typeface="Arial" panose="020B0604020202020204" pitchFamily="34" charset="0"/>
              </a:rPr>
              <a:t>Advisor</a:t>
            </a:r>
            <a:r>
              <a:rPr lang="en-US" dirty="0" smtClean="0">
                <a:solidFill>
                  <a:schemeClr val="bg1"/>
                </a:solidFill>
                <a:latin typeface="Arial" panose="020B0604020202020204" pitchFamily="34" charset="0"/>
                <a:cs typeface="Arial" panose="020B0604020202020204" pitchFamily="34" charset="0"/>
              </a:rPr>
              <a:t> </a:t>
            </a:r>
            <a:endParaRPr lang="en-GB" dirty="0"/>
          </a:p>
        </p:txBody>
      </p:sp>
    </p:spTree>
    <p:extLst>
      <p:ext uri="{BB962C8B-B14F-4D97-AF65-F5344CB8AC3E}">
        <p14:creationId xmlns:p14="http://schemas.microsoft.com/office/powerpoint/2010/main" val="2107811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70C0"/>
                </a:solidFill>
              </a:rPr>
              <a:t>… in an accountable care system</a:t>
            </a:r>
            <a:endParaRPr lang="en-US" sz="2400" dirty="0">
              <a:solidFill>
                <a:srgbClr val="0070C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9677" y="895350"/>
            <a:ext cx="60446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49677" y="4636091"/>
            <a:ext cx="6044646" cy="1200329"/>
          </a:xfrm>
          <a:prstGeom prst="rect">
            <a:avLst/>
          </a:prstGeom>
          <a:solidFill>
            <a:schemeClr val="accent1"/>
          </a:solidFill>
        </p:spPr>
        <p:txBody>
          <a:bodyPr wrap="square" rtlCol="0">
            <a:spAutoFit/>
          </a:bodyPr>
          <a:lstStyle/>
          <a:p>
            <a:r>
              <a:rPr lang="en-GB" dirty="0" smtClean="0">
                <a:solidFill>
                  <a:prstClr val="black"/>
                </a:solidFill>
              </a:rPr>
              <a:t>1	Improved population health</a:t>
            </a:r>
          </a:p>
          <a:p>
            <a:r>
              <a:rPr lang="en-GB" dirty="0" smtClean="0">
                <a:solidFill>
                  <a:prstClr val="black"/>
                </a:solidFill>
              </a:rPr>
              <a:t>2	Better patient experience of care</a:t>
            </a:r>
          </a:p>
          <a:p>
            <a:r>
              <a:rPr lang="en-GB" dirty="0" smtClean="0">
                <a:solidFill>
                  <a:prstClr val="black"/>
                </a:solidFill>
              </a:rPr>
              <a:t>3	Increased efficiency</a:t>
            </a:r>
          </a:p>
          <a:p>
            <a:r>
              <a:rPr lang="en-GB" dirty="0" smtClean="0">
                <a:solidFill>
                  <a:prstClr val="black"/>
                </a:solidFill>
              </a:rPr>
              <a:t>4	Enhanced staff morale and wellbeing</a:t>
            </a:r>
            <a:endParaRPr lang="en-GB" dirty="0">
              <a:solidFill>
                <a:prstClr val="black"/>
              </a:solidFill>
            </a:endParaRPr>
          </a:p>
        </p:txBody>
      </p:sp>
      <p:cxnSp>
        <p:nvCxnSpPr>
          <p:cNvPr id="5" name="Straight Connector 4"/>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390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1112"/>
            <a:ext cx="7305675" cy="1143000"/>
          </a:xfrm>
        </p:spPr>
        <p:txBody>
          <a:bodyPr>
            <a:normAutofit/>
          </a:bodyPr>
          <a:lstStyle/>
          <a:p>
            <a:r>
              <a:rPr lang="en-US" sz="2400" dirty="0">
                <a:solidFill>
                  <a:srgbClr val="0070C0"/>
                </a:solidFill>
              </a:rPr>
              <a:t>General practice development: practice, sector and system</a:t>
            </a:r>
            <a:endParaRPr lang="en-US" sz="2400" dirty="0">
              <a:solidFill>
                <a:srgbClr val="0070C0"/>
              </a:solidFill>
            </a:endParaRPr>
          </a:p>
        </p:txBody>
      </p:sp>
      <p:graphicFrame>
        <p:nvGraphicFramePr>
          <p:cNvPr id="3" name="Diagram 2"/>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24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solidFill>
                  <a:srgbClr val="0070C0"/>
                </a:solidFill>
              </a:rPr>
              <a:t>Prioritising</a:t>
            </a:r>
            <a:r>
              <a:rPr lang="en-US" sz="2400" dirty="0" smtClean="0">
                <a:solidFill>
                  <a:srgbClr val="0070C0"/>
                </a:solidFill>
              </a:rPr>
              <a:t> </a:t>
            </a:r>
            <a:r>
              <a:rPr lang="en-US" sz="2400" dirty="0">
                <a:solidFill>
                  <a:srgbClr val="0070C0"/>
                </a:solidFill>
              </a:rPr>
              <a:t>interventions</a:t>
            </a:r>
            <a:endParaRPr lang="en-US" sz="2400" dirty="0">
              <a:solidFill>
                <a:srgbClr val="0070C0"/>
              </a:solidFill>
            </a:endParaRPr>
          </a:p>
        </p:txBody>
      </p:sp>
      <p:graphicFrame>
        <p:nvGraphicFramePr>
          <p:cNvPr id="6" name="Diagram 5"/>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253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57022" cy="622007"/>
          </a:xfrm>
        </p:spPr>
        <p:txBody>
          <a:bodyPr>
            <a:normAutofit/>
          </a:bodyPr>
          <a:lstStyle/>
          <a:p>
            <a:r>
              <a:rPr lang="en-GB" sz="2400" dirty="0">
                <a:solidFill>
                  <a:srgbClr val="0070C0"/>
                </a:solidFill>
              </a:rPr>
              <a:t>GPFV nine transformation projects</a:t>
            </a:r>
            <a:endParaRPr lang="en-GB" sz="2400"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73002771"/>
              </p:ext>
            </p:extLst>
          </p:nvPr>
        </p:nvGraphicFramePr>
        <p:xfrm>
          <a:off x="687976" y="1018903"/>
          <a:ext cx="7785464" cy="4724625"/>
        </p:xfrm>
        <a:graphic>
          <a:graphicData uri="http://schemas.openxmlformats.org/drawingml/2006/table">
            <a:tbl>
              <a:tblPr firstRow="1" bandRow="1">
                <a:tableStyleId>{5C22544A-7EE6-4342-B048-85BDC9FD1C3A}</a:tableStyleId>
              </a:tblPr>
              <a:tblGrid>
                <a:gridCol w="3892732"/>
                <a:gridCol w="3892732"/>
              </a:tblGrid>
              <a:tr h="782395">
                <a:tc>
                  <a:txBody>
                    <a:bodyPr/>
                    <a:lstStyle/>
                    <a:p>
                      <a:pPr algn="ctr"/>
                      <a:r>
                        <a:rPr lang="en-GB" dirty="0" smtClean="0"/>
                        <a:t>Rationale</a:t>
                      </a:r>
                      <a:endParaRPr lang="en-GB" dirty="0"/>
                    </a:p>
                  </a:txBody>
                  <a:tcPr/>
                </a:tc>
                <a:tc>
                  <a:txBody>
                    <a:bodyPr/>
                    <a:lstStyle/>
                    <a:p>
                      <a:pPr algn="ctr"/>
                      <a:r>
                        <a:rPr lang="en-GB" dirty="0" smtClean="0"/>
                        <a:t>Projects</a:t>
                      </a:r>
                      <a:endParaRPr lang="en-GB" dirty="0"/>
                    </a:p>
                  </a:txBody>
                  <a:tcPr/>
                </a:tc>
              </a:tr>
              <a:tr h="782395">
                <a:tc>
                  <a:txBody>
                    <a:bodyPr/>
                    <a:lstStyle/>
                    <a:p>
                      <a:r>
                        <a:rPr lang="en-GB" sz="1800" b="1" dirty="0" smtClean="0"/>
                        <a:t>Avoid extinction</a:t>
                      </a:r>
                      <a:r>
                        <a:rPr lang="en-GB" sz="1800" b="1" baseline="0" dirty="0" smtClean="0"/>
                        <a:t> event, raise quality and morale</a:t>
                      </a:r>
                      <a:endParaRPr lang="en-GB" sz="1800" b="1" dirty="0"/>
                    </a:p>
                  </a:txBody>
                  <a:tcPr/>
                </a:tc>
                <a:tc>
                  <a:txBody>
                    <a:bodyPr/>
                    <a:lstStyle/>
                    <a:p>
                      <a:r>
                        <a:rPr lang="en-GB" sz="1800" b="1" dirty="0" smtClean="0"/>
                        <a:t>1 Wakefield</a:t>
                      </a:r>
                      <a:r>
                        <a:rPr lang="en-GB" sz="1800" b="1" baseline="0" dirty="0" smtClean="0"/>
                        <a:t> General Practice    </a:t>
                      </a:r>
                      <a:r>
                        <a:rPr lang="en-GB" sz="1800" b="1" dirty="0" smtClean="0"/>
                        <a:t>Workforce</a:t>
                      </a:r>
                      <a:r>
                        <a:rPr lang="en-GB" sz="1800" b="1" baseline="0" dirty="0" smtClean="0"/>
                        <a:t> Development Academy</a:t>
                      </a:r>
                      <a:endParaRPr lang="en-GB" sz="1800" b="1" dirty="0"/>
                    </a:p>
                  </a:txBody>
                  <a:tcPr/>
                </a:tc>
              </a:tr>
              <a:tr h="10819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smtClean="0"/>
                        <a:t>Expand</a:t>
                      </a:r>
                      <a:r>
                        <a:rPr lang="en-GB" sz="1800" b="1" baseline="0" dirty="0" smtClean="0"/>
                        <a:t> team to give GPs time to care, care navigation to first contact, use budgets efficiently, reduce medicalisation</a:t>
                      </a:r>
                      <a:endParaRPr lang="en-GB" sz="1800" b="1" dirty="0"/>
                    </a:p>
                  </a:txBody>
                  <a:tcPr/>
                </a:tc>
                <a:tc>
                  <a:txBody>
                    <a:bodyPr/>
                    <a:lstStyle/>
                    <a:p>
                      <a:r>
                        <a:rPr lang="en-GB" sz="1800" b="1" dirty="0" smtClean="0"/>
                        <a:t>2 Clinical pharmacists</a:t>
                      </a:r>
                    </a:p>
                    <a:p>
                      <a:r>
                        <a:rPr lang="en-GB" sz="1800" b="1" baseline="0" dirty="0" smtClean="0"/>
                        <a:t>3 Physio First</a:t>
                      </a:r>
                    </a:p>
                    <a:p>
                      <a:r>
                        <a:rPr lang="en-GB" sz="1800" b="1" baseline="0" dirty="0" smtClean="0"/>
                        <a:t>4 Psychological therapy for LTCs and medically unexplained symptoms</a:t>
                      </a:r>
                      <a:endParaRPr lang="en-GB" sz="1800" b="1" dirty="0"/>
                    </a:p>
                  </a:txBody>
                  <a:tcPr/>
                </a:tc>
              </a:tr>
              <a:tr h="1081928">
                <a:tc>
                  <a:txBody>
                    <a:bodyPr/>
                    <a:lstStyle/>
                    <a:p>
                      <a:r>
                        <a:rPr lang="en-GB" sz="1800" b="1" dirty="0" smtClean="0"/>
                        <a:t>Improve continuity of care, work in</a:t>
                      </a:r>
                      <a:r>
                        <a:rPr lang="en-GB" sz="1800" b="1" baseline="0" dirty="0" smtClean="0"/>
                        <a:t> one team, reduce dumping of work, use budgets efficiently</a:t>
                      </a:r>
                      <a:endParaRPr lang="en-GB" sz="1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smtClean="0"/>
                        <a:t>5 Integrated</a:t>
                      </a:r>
                      <a:r>
                        <a:rPr lang="en-GB" sz="1800" b="1" baseline="0" dirty="0" smtClean="0"/>
                        <a:t> nursing teams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baseline="0" dirty="0" smtClean="0"/>
                        <a:t>6 Consultant attachment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baseline="0" dirty="0" smtClean="0"/>
                        <a:t>7 Care home attachment</a:t>
                      </a:r>
                      <a:endParaRPr lang="en-GB" sz="1800" b="1" dirty="0" smtClean="0"/>
                    </a:p>
                    <a:p>
                      <a:endParaRPr lang="en-GB" sz="1800" dirty="0"/>
                    </a:p>
                  </a:txBody>
                  <a:tcPr/>
                </a:tc>
              </a:tr>
              <a:tr h="782395">
                <a:tc>
                  <a:txBody>
                    <a:bodyPr/>
                    <a:lstStyle/>
                    <a:p>
                      <a:r>
                        <a:rPr lang="en-GB" sz="1800" b="1" smtClean="0"/>
                        <a:t>Improve</a:t>
                      </a:r>
                      <a:r>
                        <a:rPr lang="en-GB" sz="1800" b="1" baseline="0" smtClean="0"/>
                        <a:t> responsiveness, </a:t>
                      </a:r>
                      <a:r>
                        <a:rPr lang="en-GB" sz="1800" b="1" baseline="0" dirty="0" smtClean="0"/>
                        <a:t>manage urgent workload, secure £2m pa </a:t>
                      </a:r>
                      <a:endParaRPr lang="en-GB" sz="1800" b="1" dirty="0"/>
                    </a:p>
                  </a:txBody>
                  <a:tcPr/>
                </a:tc>
                <a:tc>
                  <a:txBody>
                    <a:bodyPr/>
                    <a:lstStyle/>
                    <a:p>
                      <a:r>
                        <a:rPr lang="en-GB" sz="1800" b="1" dirty="0" smtClean="0"/>
                        <a:t>8 </a:t>
                      </a:r>
                      <a:r>
                        <a:rPr lang="en-GB" sz="1800" b="1" baseline="0" dirty="0" smtClean="0"/>
                        <a:t>Generalist care 24/7</a:t>
                      </a:r>
                    </a:p>
                    <a:p>
                      <a:r>
                        <a:rPr lang="en-GB" sz="1800" b="1" baseline="0" dirty="0" smtClean="0"/>
                        <a:t>9 Home visiting service</a:t>
                      </a:r>
                      <a:endParaRPr lang="en-GB" sz="1800" b="1" dirty="0"/>
                    </a:p>
                  </a:txBody>
                  <a:tcPr/>
                </a:tc>
              </a:tr>
            </a:tbl>
          </a:graphicData>
        </a:graphic>
      </p:graphicFrame>
      <p:cxnSp>
        <p:nvCxnSpPr>
          <p:cNvPr id="5" name="Straight Connector 4"/>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62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70C0"/>
                </a:solidFill>
              </a:rPr>
              <a:t>Conexus roles</a:t>
            </a:r>
            <a:endParaRPr lang="en-US" sz="2400" dirty="0">
              <a:solidFill>
                <a:srgbClr val="0070C0"/>
              </a:solidFill>
            </a:endParaRPr>
          </a:p>
        </p:txBody>
      </p:sp>
      <p:graphicFrame>
        <p:nvGraphicFramePr>
          <p:cNvPr id="3" name="Diagram 2"/>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69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943" y="-1488"/>
            <a:ext cx="6896100" cy="1143000"/>
          </a:xfrm>
        </p:spPr>
        <p:txBody>
          <a:bodyPr>
            <a:normAutofit/>
          </a:bodyPr>
          <a:lstStyle/>
          <a:p>
            <a:r>
              <a:rPr lang="en-US" sz="2400" dirty="0">
                <a:solidFill>
                  <a:srgbClr val="0070C0"/>
                </a:solidFill>
              </a:rPr>
              <a:t>General practice and the provider system</a:t>
            </a:r>
            <a:endParaRPr lang="en-US" sz="2400" dirty="0">
              <a:solidFill>
                <a:srgbClr val="0070C0"/>
              </a:solidFill>
            </a:endParaRPr>
          </a:p>
        </p:txBody>
      </p:sp>
      <p:graphicFrame>
        <p:nvGraphicFramePr>
          <p:cNvPr id="3" name="Diagram 2"/>
          <p:cNvGraphicFramePr/>
          <p:nvPr>
            <p:extLst>
              <p:ext uri="{D42A27DB-BD31-4B8C-83A1-F6EECF244321}">
                <p14:modId xmlns:p14="http://schemas.microsoft.com/office/powerpoint/2010/main" val="1714475252"/>
              </p:ext>
            </p:extLst>
          </p:nvPr>
        </p:nvGraphicFramePr>
        <p:xfrm>
          <a:off x="1523999" y="753035"/>
          <a:ext cx="671456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8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87" y="1309485"/>
            <a:ext cx="8229600" cy="4476112"/>
          </a:xfrm>
          <a:effectLst>
            <a:glow rad="127000">
              <a:schemeClr val="accent1">
                <a:alpha val="24000"/>
              </a:schemeClr>
            </a:glow>
          </a:effectLst>
        </p:spPr>
      </p:pic>
      <p:cxnSp>
        <p:nvCxnSpPr>
          <p:cNvPr id="6" name="Straight Connector 5"/>
          <p:cNvCxnSpPr/>
          <p:nvPr/>
        </p:nvCxnSpPr>
        <p:spPr>
          <a:xfrm>
            <a:off x="274943" y="852652"/>
            <a:ext cx="8869083"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6"/>
          <p:cNvSpPr txBox="1">
            <a:spLocks/>
          </p:cNvSpPr>
          <p:nvPr/>
        </p:nvSpPr>
        <p:spPr>
          <a:xfrm>
            <a:off x="179538" y="184931"/>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nSpc>
                <a:spcPts val="3400"/>
              </a:lnSpc>
            </a:pPr>
            <a:r>
              <a:rPr lang="en-GB" sz="2400" dirty="0">
                <a:solidFill>
                  <a:srgbClr val="0070C0"/>
                </a:solidFill>
              </a:rPr>
              <a:t>System Governance </a:t>
            </a:r>
            <a:endParaRPr lang="en-US" sz="2400" dirty="0">
              <a:solidFill>
                <a:srgbClr val="0070C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3879016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ee-Grey-Watermark.jpg"/>
          <p:cNvPicPr>
            <a:picLocks noChangeAspect="1"/>
          </p:cNvPicPr>
          <p:nvPr/>
        </p:nvPicPr>
        <p:blipFill>
          <a:blip r:embed="rId3">
            <a:alphaModFix amt="32000"/>
            <a:extLst>
              <a:ext uri="{28A0092B-C50C-407E-A947-70E740481C1C}">
                <a14:useLocalDpi xmlns:a14="http://schemas.microsoft.com/office/drawing/2010/main" val="0"/>
              </a:ext>
            </a:extLst>
          </a:blip>
          <a:stretch>
            <a:fillRect/>
          </a:stretch>
        </p:blipFill>
        <p:spPr>
          <a:xfrm>
            <a:off x="28" y="508003"/>
            <a:ext cx="5754307" cy="6366933"/>
          </a:xfrm>
          <a:prstGeom prst="rect">
            <a:avLst/>
          </a:prstGeom>
        </p:spPr>
      </p:pic>
      <p:sp>
        <p:nvSpPr>
          <p:cNvPr id="5" name="Title 1"/>
          <p:cNvSpPr txBox="1">
            <a:spLocks/>
          </p:cNvSpPr>
          <p:nvPr/>
        </p:nvSpPr>
        <p:spPr>
          <a:xfrm>
            <a:off x="160882" y="197992"/>
            <a:ext cx="6333067" cy="64867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GB" sz="2400" b="1" dirty="0">
                <a:solidFill>
                  <a:srgbClr val="0070C0"/>
                </a:solidFill>
                <a:latin typeface="Arial"/>
                <a:cs typeface="Arial"/>
              </a:rPr>
              <a:t>What have been the challenges?</a:t>
            </a:r>
          </a:p>
        </p:txBody>
      </p:sp>
      <p:sp>
        <p:nvSpPr>
          <p:cNvPr id="8" name="Rectangle 3"/>
          <p:cNvSpPr txBox="1">
            <a:spLocks noChangeArrowheads="1"/>
          </p:cNvSpPr>
          <p:nvPr/>
        </p:nvSpPr>
        <p:spPr>
          <a:xfrm>
            <a:off x="160882" y="1118925"/>
            <a:ext cx="8507412" cy="51450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F497D"/>
                </a:solidFill>
              </a:rPr>
              <a:t>Multiple p</a:t>
            </a:r>
            <a:r>
              <a:rPr lang="en-GB" sz="2000" dirty="0">
                <a:solidFill>
                  <a:srgbClr val="1F497D"/>
                </a:solidFill>
              </a:rPr>
              <a:t>roviders </a:t>
            </a:r>
            <a:r>
              <a:rPr lang="en-GB" sz="2000" dirty="0">
                <a:solidFill>
                  <a:srgbClr val="1F497D"/>
                </a:solidFill>
              </a:rPr>
              <a:t>each </a:t>
            </a:r>
            <a:r>
              <a:rPr lang="en-GB" sz="2000" dirty="0">
                <a:solidFill>
                  <a:srgbClr val="1F497D"/>
                </a:solidFill>
              </a:rPr>
              <a:t>operating in their own silos</a:t>
            </a:r>
            <a:endParaRPr lang="en-GB" sz="2000" dirty="0">
              <a:solidFill>
                <a:srgbClr val="1F497D"/>
              </a:solidFill>
            </a:endParaRP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Separate </a:t>
            </a:r>
            <a:r>
              <a:rPr lang="en-GB" sz="2000" dirty="0">
                <a:solidFill>
                  <a:srgbClr val="1F497D"/>
                </a:solidFill>
              </a:rPr>
              <a:t>teams serving the same patients</a:t>
            </a:r>
            <a:endParaRPr lang="en-GB" sz="2000" dirty="0">
              <a:solidFill>
                <a:srgbClr val="1F497D"/>
              </a:solidFill>
            </a:endParaRP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Differing cultures / value systems</a:t>
            </a:r>
            <a:endParaRPr lang="en-GB" sz="2000" dirty="0">
              <a:solidFill>
                <a:srgbClr val="1F497D"/>
              </a:solidFill>
            </a:endParaRP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Inclusion / exclusion </a:t>
            </a:r>
            <a:r>
              <a:rPr lang="en-GB" sz="2000" dirty="0">
                <a:solidFill>
                  <a:srgbClr val="1F497D"/>
                </a:solidFill>
              </a:rPr>
              <a:t>criteria, </a:t>
            </a:r>
            <a:r>
              <a:rPr lang="en-GB" sz="2000" dirty="0">
                <a:solidFill>
                  <a:srgbClr val="1F497D"/>
                </a:solidFill>
              </a:rPr>
              <a:t>referral </a:t>
            </a:r>
            <a:r>
              <a:rPr lang="en-GB" sz="2000" dirty="0">
                <a:solidFill>
                  <a:srgbClr val="1F497D"/>
                </a:solidFill>
              </a:rPr>
              <a:t>forms</a:t>
            </a: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Poor information sharing, </a:t>
            </a:r>
            <a:r>
              <a:rPr lang="en-GB" sz="2000" dirty="0">
                <a:solidFill>
                  <a:srgbClr val="1F497D"/>
                </a:solidFill>
              </a:rPr>
              <a:t>lack of IT and IS integration</a:t>
            </a: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Lack </a:t>
            </a:r>
            <a:r>
              <a:rPr lang="en-GB" sz="2000" dirty="0">
                <a:solidFill>
                  <a:srgbClr val="1F497D"/>
                </a:solidFill>
              </a:rPr>
              <a:t>of trust and mutual understanding</a:t>
            </a: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Differing contracts KPIs </a:t>
            </a:r>
            <a:r>
              <a:rPr lang="en-GB" sz="2000" dirty="0">
                <a:solidFill>
                  <a:srgbClr val="1F497D"/>
                </a:solidFill>
              </a:rPr>
              <a:t>and targets</a:t>
            </a: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Tendency to shunt problems </a:t>
            </a:r>
            <a:r>
              <a:rPr lang="en-GB" sz="2000" dirty="0">
                <a:solidFill>
                  <a:srgbClr val="1F497D"/>
                </a:solidFill>
              </a:rPr>
              <a:t>and costs around</a:t>
            </a:r>
            <a:endParaRPr lang="en-GB" sz="2000" dirty="0">
              <a:solidFill>
                <a:srgbClr val="1F497D"/>
              </a:solidFill>
            </a:endParaRP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Organisational </a:t>
            </a:r>
            <a:r>
              <a:rPr lang="en-GB" sz="2000" dirty="0">
                <a:solidFill>
                  <a:srgbClr val="1F497D"/>
                </a:solidFill>
              </a:rPr>
              <a:t>hierarchies</a:t>
            </a: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Focus </a:t>
            </a:r>
            <a:r>
              <a:rPr lang="en-GB" sz="2000" dirty="0">
                <a:solidFill>
                  <a:srgbClr val="1F497D"/>
                </a:solidFill>
              </a:rPr>
              <a:t>on caseload and no situational awareness</a:t>
            </a:r>
          </a:p>
          <a:p>
            <a:pPr marL="742950" lvl="1" indent="-285750" fontAlgn="base">
              <a:lnSpc>
                <a:spcPct val="110000"/>
              </a:lnSpc>
              <a:spcBef>
                <a:spcPct val="20000"/>
              </a:spcBef>
              <a:spcAft>
                <a:spcPct val="0"/>
              </a:spcAft>
              <a:buFont typeface="Arial" panose="020B0604020202020204" pitchFamily="34" charset="0"/>
              <a:buChar char="–"/>
            </a:pPr>
            <a:r>
              <a:rPr lang="en-GB" sz="2000" dirty="0">
                <a:solidFill>
                  <a:srgbClr val="1F497D"/>
                </a:solidFill>
              </a:rPr>
              <a:t>Struggling workforce</a:t>
            </a:r>
          </a:p>
          <a:p>
            <a:r>
              <a:rPr lang="en-GB" sz="2000" dirty="0">
                <a:solidFill>
                  <a:srgbClr val="1F497D"/>
                </a:solidFill>
              </a:rPr>
              <a:t> </a:t>
            </a:r>
            <a:r>
              <a:rPr lang="en-GB" sz="2000" dirty="0">
                <a:solidFill>
                  <a:srgbClr val="1F497D"/>
                </a:solidFill>
              </a:rPr>
              <a:t>Lacking effective clinical </a:t>
            </a:r>
            <a:r>
              <a:rPr lang="en-GB" sz="2000" dirty="0">
                <a:solidFill>
                  <a:srgbClr val="1F497D"/>
                </a:solidFill>
              </a:rPr>
              <a:t>leadership on the ground</a:t>
            </a:r>
          </a:p>
          <a:p>
            <a:endParaRPr lang="en-US" sz="2000" dirty="0" smtClean="0">
              <a:solidFill>
                <a:prstClr val="black"/>
              </a:solidFill>
              <a:latin typeface="Arial" charset="0"/>
            </a:endParaRPr>
          </a:p>
          <a:p>
            <a:endParaRPr lang="en-US" sz="2000" dirty="0" smtClean="0">
              <a:solidFill>
                <a:prstClr val="black"/>
              </a:solidFill>
              <a:latin typeface="Arial" charset="0"/>
            </a:endParaRPr>
          </a:p>
          <a:p>
            <a:endParaRPr lang="en-GB" sz="2000" dirty="0" smtClean="0">
              <a:solidFill>
                <a:prstClr val="black"/>
              </a:solidFill>
              <a:latin typeface="Arial" charset="0"/>
            </a:endParaRPr>
          </a:p>
          <a:p>
            <a:endParaRPr lang="en-GB" sz="2000" dirty="0" smtClean="0">
              <a:solidFill>
                <a:prstClr val="black"/>
              </a:solidFill>
              <a:latin typeface="Arial" charset="0"/>
            </a:endParaRPr>
          </a:p>
          <a:p>
            <a:endParaRPr lang="en-GB" sz="2000" b="1" dirty="0" smtClean="0">
              <a:solidFill>
                <a:prstClr val="black"/>
              </a:solidFill>
              <a:latin typeface="Arial" charset="0"/>
            </a:endParaRPr>
          </a:p>
          <a:p>
            <a:endParaRPr lang="en-GB" sz="2000" b="1" dirty="0" smtClean="0">
              <a:solidFill>
                <a:prstClr val="black"/>
              </a:solidFill>
              <a:latin typeface="Arial" charset="0"/>
            </a:endParaRPr>
          </a:p>
          <a:p>
            <a:endParaRPr lang="en-GB" sz="2000" dirty="0" smtClean="0">
              <a:solidFill>
                <a:prstClr val="black"/>
              </a:solidFill>
              <a:latin typeface="Arial" charset="0"/>
            </a:endParaRPr>
          </a:p>
          <a:p>
            <a:endParaRPr lang="en-GB" sz="2000" dirty="0" smtClean="0">
              <a:solidFill>
                <a:prstClr val="black"/>
              </a:solidFill>
              <a:latin typeface="Arial" charset="0"/>
            </a:endParaRPr>
          </a:p>
          <a:p>
            <a:endParaRPr lang="en-GB" sz="2000" dirty="0" smtClean="0">
              <a:solidFill>
                <a:prstClr val="black"/>
              </a:solidFill>
              <a:latin typeface="Arial" charset="0"/>
            </a:endParaRPr>
          </a:p>
          <a:p>
            <a:pPr>
              <a:buSzPct val="150000"/>
              <a:buFontTx/>
              <a:buNone/>
            </a:pPr>
            <a:endParaRPr lang="en-GB" sz="2000" dirty="0">
              <a:solidFill>
                <a:prstClr val="black"/>
              </a:solidFill>
              <a:latin typeface="Arial" charset="0"/>
            </a:endParaRPr>
          </a:p>
        </p:txBody>
      </p:sp>
      <p:cxnSp>
        <p:nvCxnSpPr>
          <p:cNvPr id="7" name="Straight Connector 6"/>
          <p:cNvCxnSpPr/>
          <p:nvPr/>
        </p:nvCxnSpPr>
        <p:spPr>
          <a:xfrm>
            <a:off x="274943" y="852652"/>
            <a:ext cx="8869083"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3143944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882" y="197992"/>
            <a:ext cx="8054204" cy="64867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GB" sz="2400" b="1" dirty="0">
                <a:solidFill>
                  <a:srgbClr val="0070C0"/>
                </a:solidFill>
                <a:latin typeface="Arial"/>
                <a:cs typeface="Arial"/>
              </a:rPr>
              <a:t>What we learned </a:t>
            </a:r>
          </a:p>
          <a:p>
            <a:pPr algn="l"/>
            <a:endParaRPr lang="en-GB" sz="3600" dirty="0">
              <a:solidFill>
                <a:srgbClr val="319D37"/>
              </a:solidFill>
              <a:latin typeface="Calibri"/>
              <a:cs typeface="Frutiger 45 Light"/>
            </a:endParaRPr>
          </a:p>
          <a:p>
            <a:pPr marL="571500" indent="-571500" algn="l">
              <a:buFontTx/>
              <a:buChar char="-"/>
            </a:pPr>
            <a:r>
              <a:rPr lang="en-GB" sz="2000" dirty="0">
                <a:solidFill>
                  <a:srgbClr val="1F497D"/>
                </a:solidFill>
                <a:latin typeface="+mn-lt"/>
                <a:ea typeface="+mn-ea"/>
                <a:cs typeface="+mn-cs"/>
              </a:rPr>
              <a:t>The source of most of </a:t>
            </a:r>
            <a:r>
              <a:rPr lang="en-GB" sz="2000" dirty="0">
                <a:solidFill>
                  <a:srgbClr val="1F497D"/>
                </a:solidFill>
                <a:latin typeface="+mn-lt"/>
                <a:ea typeface="+mn-ea"/>
                <a:cs typeface="+mn-cs"/>
              </a:rPr>
              <a:t>the </a:t>
            </a:r>
            <a:r>
              <a:rPr lang="en-GB" sz="2000" dirty="0">
                <a:solidFill>
                  <a:srgbClr val="1F497D"/>
                </a:solidFill>
                <a:latin typeface="+mn-lt"/>
                <a:ea typeface="+mn-ea"/>
                <a:cs typeface="+mn-cs"/>
              </a:rPr>
              <a:t>frustrations and anxiety </a:t>
            </a:r>
            <a:r>
              <a:rPr lang="en-GB" sz="2000" dirty="0">
                <a:solidFill>
                  <a:srgbClr val="1F497D"/>
                </a:solidFill>
                <a:latin typeface="+mn-lt"/>
                <a:ea typeface="+mn-ea"/>
                <a:cs typeface="+mn-cs"/>
              </a:rPr>
              <a:t>has been different </a:t>
            </a:r>
            <a:r>
              <a:rPr lang="en-GB" sz="2000" dirty="0">
                <a:solidFill>
                  <a:srgbClr val="1F497D"/>
                </a:solidFill>
                <a:latin typeface="+mn-lt"/>
                <a:ea typeface="+mn-ea"/>
                <a:cs typeface="+mn-cs"/>
              </a:rPr>
              <a:t>messages and </a:t>
            </a:r>
            <a:r>
              <a:rPr lang="en-GB" sz="2000" dirty="0">
                <a:solidFill>
                  <a:srgbClr val="1F497D"/>
                </a:solidFill>
                <a:latin typeface="+mn-lt"/>
                <a:ea typeface="+mn-ea"/>
                <a:cs typeface="+mn-cs"/>
              </a:rPr>
              <a:t>language</a:t>
            </a:r>
          </a:p>
          <a:p>
            <a:pPr marL="571500" indent="-571500" algn="l">
              <a:buFontTx/>
              <a:buChar char="-"/>
            </a:pPr>
            <a:endParaRPr lang="en-GB" sz="2000" dirty="0">
              <a:solidFill>
                <a:srgbClr val="1F497D"/>
              </a:solidFill>
              <a:latin typeface="+mn-lt"/>
              <a:ea typeface="+mn-ea"/>
              <a:cs typeface="+mn-cs"/>
            </a:endParaRPr>
          </a:p>
          <a:p>
            <a:pPr marL="571500" indent="-571500" algn="l">
              <a:buFontTx/>
              <a:buChar char="-"/>
            </a:pPr>
            <a:r>
              <a:rPr lang="en-GB" sz="2000" dirty="0">
                <a:solidFill>
                  <a:srgbClr val="1F497D"/>
                </a:solidFill>
                <a:latin typeface="+mn-lt"/>
                <a:ea typeface="+mn-ea"/>
                <a:cs typeface="+mn-cs"/>
              </a:rPr>
              <a:t>Respect and explore sovereignty and subsidiarity – practice, group of practice, district, system</a:t>
            </a:r>
          </a:p>
          <a:p>
            <a:pPr algn="l"/>
            <a:endParaRPr lang="en-GB" sz="2000" dirty="0">
              <a:solidFill>
                <a:srgbClr val="1F497D"/>
              </a:solidFill>
              <a:latin typeface="+mn-lt"/>
              <a:ea typeface="+mn-ea"/>
              <a:cs typeface="+mn-cs"/>
            </a:endParaRPr>
          </a:p>
          <a:p>
            <a:pPr marL="571500" indent="-571500" algn="l">
              <a:buFontTx/>
              <a:buChar char="-"/>
            </a:pPr>
            <a:r>
              <a:rPr lang="en-GB" sz="2000" dirty="0">
                <a:solidFill>
                  <a:srgbClr val="1F497D"/>
                </a:solidFill>
                <a:latin typeface="+mn-lt"/>
                <a:ea typeface="+mn-ea"/>
                <a:cs typeface="+mn-cs"/>
              </a:rPr>
              <a:t>Things don’t always </a:t>
            </a:r>
            <a:r>
              <a:rPr lang="en-GB" sz="2000" dirty="0">
                <a:solidFill>
                  <a:srgbClr val="1F497D"/>
                </a:solidFill>
                <a:latin typeface="+mn-lt"/>
                <a:ea typeface="+mn-ea"/>
                <a:cs typeface="+mn-cs"/>
              </a:rPr>
              <a:t>work out </a:t>
            </a:r>
            <a:r>
              <a:rPr lang="en-GB" sz="2000" dirty="0">
                <a:solidFill>
                  <a:srgbClr val="1F497D"/>
                </a:solidFill>
                <a:latin typeface="+mn-lt"/>
                <a:ea typeface="+mn-ea"/>
                <a:cs typeface="+mn-cs"/>
              </a:rPr>
              <a:t>– </a:t>
            </a:r>
            <a:r>
              <a:rPr lang="en-GB" sz="2000" dirty="0">
                <a:solidFill>
                  <a:srgbClr val="1F497D"/>
                </a:solidFill>
                <a:latin typeface="+mn-lt"/>
                <a:ea typeface="+mn-ea"/>
                <a:cs typeface="+mn-cs"/>
              </a:rPr>
              <a:t>physio first</a:t>
            </a:r>
          </a:p>
          <a:p>
            <a:pPr marL="571500" indent="-571500" algn="l">
              <a:buFontTx/>
              <a:buChar char="-"/>
            </a:pPr>
            <a:endParaRPr lang="en-GB" sz="2000" dirty="0">
              <a:solidFill>
                <a:srgbClr val="1F497D"/>
              </a:solidFill>
              <a:latin typeface="+mn-lt"/>
              <a:ea typeface="+mn-ea"/>
              <a:cs typeface="+mn-cs"/>
            </a:endParaRPr>
          </a:p>
          <a:p>
            <a:pPr marL="571500" indent="-571500" algn="l">
              <a:buFontTx/>
              <a:buChar char="-"/>
            </a:pPr>
            <a:r>
              <a:rPr lang="en-GB" sz="2000" dirty="0">
                <a:solidFill>
                  <a:srgbClr val="1F497D"/>
                </a:solidFill>
                <a:latin typeface="+mn-lt"/>
                <a:ea typeface="+mn-ea"/>
                <a:cs typeface="+mn-cs"/>
              </a:rPr>
              <a:t>It takes time to build relationships and trust </a:t>
            </a:r>
            <a:endParaRPr lang="en-GB" sz="2000" dirty="0">
              <a:solidFill>
                <a:srgbClr val="1F497D"/>
              </a:solidFill>
              <a:latin typeface="+mn-lt"/>
              <a:ea typeface="+mn-ea"/>
              <a:cs typeface="+mn-cs"/>
            </a:endParaRPr>
          </a:p>
          <a:p>
            <a:pPr marL="571500" indent="-571500" algn="l">
              <a:buFontTx/>
              <a:buChar char="-"/>
            </a:pPr>
            <a:endParaRPr lang="en-GB" sz="3600" dirty="0" smtClean="0">
              <a:solidFill>
                <a:srgbClr val="319D37"/>
              </a:solidFill>
              <a:latin typeface="Calibri"/>
              <a:cs typeface="Frutiger 45 Light"/>
            </a:endParaRPr>
          </a:p>
          <a:p>
            <a:pPr marL="571500" indent="-571500" algn="l">
              <a:buFontTx/>
              <a:buChar char="-"/>
            </a:pPr>
            <a:endParaRPr lang="en-GB" sz="3600" dirty="0" smtClean="0">
              <a:solidFill>
                <a:srgbClr val="319D37"/>
              </a:solidFill>
              <a:latin typeface="Calibri"/>
              <a:cs typeface="Frutiger 45 Light"/>
            </a:endParaRPr>
          </a:p>
        </p:txBody>
      </p:sp>
      <p:cxnSp>
        <p:nvCxnSpPr>
          <p:cNvPr id="3" name="Straight Connector 2"/>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528043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70C0"/>
                </a:solidFill>
              </a:rPr>
              <a:t>Key general practice success factors</a:t>
            </a:r>
            <a:endParaRPr lang="en-US" sz="2400" dirty="0">
              <a:solidFill>
                <a:srgbClr val="0070C0"/>
              </a:solidFill>
            </a:endParaRPr>
          </a:p>
        </p:txBody>
      </p:sp>
      <p:sp>
        <p:nvSpPr>
          <p:cNvPr id="3" name="Content Placeholder 2"/>
          <p:cNvSpPr>
            <a:spLocks noGrp="1"/>
          </p:cNvSpPr>
          <p:nvPr>
            <p:ph idx="1"/>
          </p:nvPr>
        </p:nvSpPr>
        <p:spPr>
          <a:xfrm>
            <a:off x="457200" y="1285875"/>
            <a:ext cx="8229600" cy="4525963"/>
          </a:xfrm>
        </p:spPr>
        <p:txBody>
          <a:bodyPr>
            <a:normAutofit/>
          </a:bodyPr>
          <a:lstStyle/>
          <a:p>
            <a:r>
              <a:rPr lang="en-US" sz="2000" dirty="0">
                <a:solidFill>
                  <a:srgbClr val="1F497D"/>
                </a:solidFill>
                <a:latin typeface="+mn-lt"/>
                <a:cs typeface="+mn-cs"/>
              </a:rPr>
              <a:t>Shared system principles</a:t>
            </a:r>
          </a:p>
          <a:p>
            <a:r>
              <a:rPr lang="en-US" sz="2000" dirty="0">
                <a:solidFill>
                  <a:srgbClr val="1F497D"/>
                </a:solidFill>
                <a:latin typeface="+mn-lt"/>
                <a:cs typeface="+mn-cs"/>
              </a:rPr>
              <a:t>Practice and LMC engagement</a:t>
            </a:r>
          </a:p>
          <a:p>
            <a:r>
              <a:rPr lang="en-US" sz="2000" dirty="0">
                <a:solidFill>
                  <a:srgbClr val="1F497D"/>
                </a:solidFill>
                <a:latin typeface="+mn-lt"/>
                <a:cs typeface="+mn-cs"/>
              </a:rPr>
              <a:t>Federation and Conexus leadership and development</a:t>
            </a:r>
          </a:p>
          <a:p>
            <a:r>
              <a:rPr lang="en-US" sz="2000" dirty="0">
                <a:solidFill>
                  <a:srgbClr val="1F497D"/>
                </a:solidFill>
                <a:latin typeface="+mn-lt"/>
                <a:cs typeface="+mn-cs"/>
              </a:rPr>
              <a:t>Shared clarity, focus and prioritization aided by the burning platform of austerity</a:t>
            </a:r>
          </a:p>
          <a:p>
            <a:r>
              <a:rPr lang="en-US" sz="2000" dirty="0">
                <a:solidFill>
                  <a:srgbClr val="1F497D"/>
                </a:solidFill>
                <a:latin typeface="+mn-lt"/>
                <a:cs typeface="+mn-cs"/>
              </a:rPr>
              <a:t>Research, evaluation, consolidation and layering</a:t>
            </a:r>
          </a:p>
          <a:p>
            <a:r>
              <a:rPr lang="en-US" sz="2000" dirty="0">
                <a:solidFill>
                  <a:srgbClr val="1F497D"/>
                </a:solidFill>
                <a:latin typeface="+mn-lt"/>
                <a:cs typeface="+mn-cs"/>
              </a:rPr>
              <a:t>System leadership and collaboration</a:t>
            </a:r>
          </a:p>
          <a:p>
            <a:r>
              <a:rPr lang="en-US" sz="2000" dirty="0">
                <a:solidFill>
                  <a:srgbClr val="1F497D"/>
                </a:solidFill>
                <a:latin typeface="+mn-lt"/>
                <a:cs typeface="+mn-cs"/>
              </a:rPr>
              <a:t>Visible product (</a:t>
            </a:r>
            <a:r>
              <a:rPr lang="en-US" sz="2000" dirty="0" err="1">
                <a:solidFill>
                  <a:srgbClr val="1F497D"/>
                </a:solidFill>
                <a:latin typeface="+mn-lt"/>
                <a:cs typeface="+mn-cs"/>
              </a:rPr>
              <a:t>eg</a:t>
            </a:r>
            <a:r>
              <a:rPr lang="en-US" sz="2000" dirty="0">
                <a:solidFill>
                  <a:srgbClr val="1F497D"/>
                </a:solidFill>
                <a:latin typeface="+mn-lt"/>
                <a:cs typeface="+mn-cs"/>
              </a:rPr>
              <a:t> GP Care Wakefield, Academy, clinical pharmacy, home visiting, other transformation projects)</a:t>
            </a:r>
          </a:p>
        </p:txBody>
      </p:sp>
      <p:cxnSp>
        <p:nvCxnSpPr>
          <p:cNvPr id="4" name="Straight Connector 3"/>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98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876256" y="2420888"/>
            <a:ext cx="72008" cy="369332"/>
          </a:xfrm>
          <a:prstGeom prst="rect">
            <a:avLst/>
          </a:prstGeom>
          <a:noFill/>
        </p:spPr>
        <p:txBody>
          <a:bodyPr wrap="square" rtlCol="0">
            <a:spAutoFit/>
          </a:bodyPr>
          <a:lstStyle/>
          <a:p>
            <a:pPr defTabSz="914400"/>
            <a:endParaRPr lang="en-GB" dirty="0">
              <a:solidFill>
                <a:prstClr val="black"/>
              </a:solidFill>
            </a:endParaRPr>
          </a:p>
        </p:txBody>
      </p:sp>
      <p:sp>
        <p:nvSpPr>
          <p:cNvPr id="9" name="TextBox 8"/>
          <p:cNvSpPr txBox="1"/>
          <p:nvPr/>
        </p:nvSpPr>
        <p:spPr>
          <a:xfrm>
            <a:off x="6516244" y="2420888"/>
            <a:ext cx="184731" cy="369332"/>
          </a:xfrm>
          <a:prstGeom prst="rect">
            <a:avLst/>
          </a:prstGeom>
          <a:noFill/>
        </p:spPr>
        <p:txBody>
          <a:bodyPr wrap="none" rtlCol="0">
            <a:spAutoFit/>
          </a:bodyPr>
          <a:lstStyle/>
          <a:p>
            <a:pPr defTabSz="914400"/>
            <a:endParaRPr lang="en-GB" dirty="0">
              <a:solidFill>
                <a:prstClr val="black"/>
              </a:solidFill>
            </a:endParaRPr>
          </a:p>
        </p:txBody>
      </p:sp>
      <p:sp>
        <p:nvSpPr>
          <p:cNvPr id="12" name="Title 6"/>
          <p:cNvSpPr txBox="1">
            <a:spLocks/>
          </p:cNvSpPr>
          <p:nvPr/>
        </p:nvSpPr>
        <p:spPr>
          <a:xfrm>
            <a:off x="266158" y="207141"/>
            <a:ext cx="8034915"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sz="2400" dirty="0">
              <a:solidFill>
                <a:srgbClr val="0070C0"/>
              </a:solidFill>
            </a:endParaRPr>
          </a:p>
        </p:txBody>
      </p:sp>
      <p:sp>
        <p:nvSpPr>
          <p:cNvPr id="8" name="Rectangle 7"/>
          <p:cNvSpPr/>
          <p:nvPr/>
        </p:nvSpPr>
        <p:spPr>
          <a:xfrm>
            <a:off x="334622" y="277241"/>
            <a:ext cx="8098184" cy="461665"/>
          </a:xfrm>
          <a:prstGeom prst="rect">
            <a:avLst/>
          </a:prstGeom>
        </p:spPr>
        <p:txBody>
          <a:bodyPr wrap="square">
            <a:spAutoFit/>
          </a:bodyPr>
          <a:lstStyle/>
          <a:p>
            <a:r>
              <a:rPr lang="en-GB" sz="2400" b="1" dirty="0">
                <a:solidFill>
                  <a:srgbClr val="0070C0"/>
                </a:solidFill>
                <a:latin typeface="Arial"/>
                <a:ea typeface="+mj-ea"/>
                <a:cs typeface="Arial"/>
              </a:rPr>
              <a:t>The </a:t>
            </a:r>
            <a:r>
              <a:rPr lang="en-GB" sz="2400" b="1" dirty="0" smtClean="0">
                <a:solidFill>
                  <a:srgbClr val="0070C0"/>
                </a:solidFill>
                <a:latin typeface="Arial"/>
                <a:ea typeface="+mj-ea"/>
                <a:cs typeface="Arial"/>
              </a:rPr>
              <a:t>journey to system integration </a:t>
            </a:r>
            <a:endParaRPr lang="en-GB" sz="2400" b="1" dirty="0">
              <a:solidFill>
                <a:srgbClr val="0070C0"/>
              </a:solidFill>
              <a:latin typeface="Arial"/>
              <a:ea typeface="+mj-ea"/>
              <a:cs typeface="Arial"/>
            </a:endParaRPr>
          </a:p>
        </p:txBody>
      </p:sp>
      <p:sp>
        <p:nvSpPr>
          <p:cNvPr id="3" name="Rectangle 2"/>
          <p:cNvSpPr/>
          <p:nvPr/>
        </p:nvSpPr>
        <p:spPr>
          <a:xfrm>
            <a:off x="5336632" y="5426985"/>
            <a:ext cx="2001839" cy="1290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1"/>
          <p:cNvSpPr txBox="1">
            <a:spLocks/>
          </p:cNvSpPr>
          <p:nvPr/>
        </p:nvSpPr>
        <p:spPr>
          <a:xfrm>
            <a:off x="266158" y="1002750"/>
            <a:ext cx="8157889" cy="40807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000"/>
              </a:spcBef>
              <a:buClr>
                <a:srgbClr val="0072C6"/>
              </a:buClr>
            </a:pPr>
            <a:r>
              <a:rPr lang="en-GB" sz="2000" dirty="0" smtClean="0">
                <a:solidFill>
                  <a:srgbClr val="1F497D"/>
                </a:solidFill>
              </a:rPr>
              <a:t>April 2014 – first Connecting Care Hub opens at </a:t>
            </a:r>
            <a:r>
              <a:rPr lang="en-GB" sz="2000" dirty="0" err="1" smtClean="0">
                <a:solidFill>
                  <a:srgbClr val="1F497D"/>
                </a:solidFill>
              </a:rPr>
              <a:t>Bullenshaw</a:t>
            </a:r>
            <a:r>
              <a:rPr lang="en-GB" sz="2000" dirty="0" smtClean="0">
                <a:solidFill>
                  <a:srgbClr val="1F497D"/>
                </a:solidFill>
              </a:rPr>
              <a:t> supported by Provider Alliance</a:t>
            </a:r>
          </a:p>
          <a:p>
            <a:pPr>
              <a:spcBef>
                <a:spcPts val="2000"/>
              </a:spcBef>
              <a:buClr>
                <a:srgbClr val="0072C6"/>
              </a:buClr>
            </a:pPr>
            <a:r>
              <a:rPr lang="en-GB" sz="2000" dirty="0" smtClean="0">
                <a:solidFill>
                  <a:srgbClr val="1F497D"/>
                </a:solidFill>
              </a:rPr>
              <a:t>April 2014 - West </a:t>
            </a:r>
            <a:r>
              <a:rPr lang="en-GB" sz="2000" dirty="0">
                <a:solidFill>
                  <a:srgbClr val="1F497D"/>
                </a:solidFill>
              </a:rPr>
              <a:t>Wakefield wins Prime Minister’s Challenge Fund (PMCF) </a:t>
            </a:r>
            <a:r>
              <a:rPr lang="en-GB" sz="2000" dirty="0" smtClean="0">
                <a:solidFill>
                  <a:srgbClr val="1F497D"/>
                </a:solidFill>
              </a:rPr>
              <a:t>bid</a:t>
            </a:r>
            <a:endParaRPr lang="en-GB" sz="2000" dirty="0">
              <a:solidFill>
                <a:srgbClr val="1F497D"/>
              </a:solidFill>
            </a:endParaRPr>
          </a:p>
          <a:p>
            <a:pPr>
              <a:spcBef>
                <a:spcPts val="2000"/>
              </a:spcBef>
              <a:buClr>
                <a:srgbClr val="0072C6"/>
              </a:buClr>
            </a:pPr>
            <a:r>
              <a:rPr lang="en-GB" sz="2000" dirty="0" smtClean="0">
                <a:solidFill>
                  <a:srgbClr val="1F497D"/>
                </a:solidFill>
              </a:rPr>
              <a:t>October 2014 – NHS Five Year Forward View Published </a:t>
            </a:r>
          </a:p>
          <a:p>
            <a:pPr>
              <a:spcBef>
                <a:spcPts val="2000"/>
              </a:spcBef>
              <a:buClr>
                <a:srgbClr val="0072C6"/>
              </a:buClr>
            </a:pPr>
            <a:r>
              <a:rPr lang="en-GB" sz="2000" dirty="0" smtClean="0">
                <a:solidFill>
                  <a:srgbClr val="1F497D"/>
                </a:solidFill>
              </a:rPr>
              <a:t>January 2015 – Wakefield Connecting Care awarded Pioneer status</a:t>
            </a:r>
            <a:endParaRPr lang="en-GB" sz="1400" dirty="0" smtClean="0">
              <a:solidFill>
                <a:srgbClr val="1F497D"/>
              </a:solidFill>
            </a:endParaRPr>
          </a:p>
          <a:p>
            <a:pPr>
              <a:spcBef>
                <a:spcPts val="2000"/>
              </a:spcBef>
              <a:buClr>
                <a:srgbClr val="0072C6"/>
              </a:buClr>
            </a:pPr>
            <a:r>
              <a:rPr lang="en-GB" sz="2000" dirty="0">
                <a:solidFill>
                  <a:srgbClr val="1F497D"/>
                </a:solidFill>
              </a:rPr>
              <a:t>Autumn 2015 – West Wakefield </a:t>
            </a:r>
            <a:r>
              <a:rPr lang="en-GB" sz="2000" dirty="0" smtClean="0">
                <a:solidFill>
                  <a:srgbClr val="1F497D"/>
                </a:solidFill>
              </a:rPr>
              <a:t>awarded </a:t>
            </a:r>
            <a:r>
              <a:rPr lang="en-GB" sz="2000" b="1" u="sng" dirty="0">
                <a:solidFill>
                  <a:srgbClr val="1F497D"/>
                </a:solidFill>
              </a:rPr>
              <a:t>a Multispecialty Community Provider (MCP)</a:t>
            </a:r>
            <a:r>
              <a:rPr lang="en-GB" sz="2000" b="1" u="sng" dirty="0">
                <a:solidFill>
                  <a:srgbClr val="1F497D"/>
                </a:solidFill>
                <a:hlinkClick r:id="rId3"/>
              </a:rPr>
              <a:t> </a:t>
            </a:r>
            <a:r>
              <a:rPr lang="en-GB" sz="2000" b="1" u="sng" dirty="0">
                <a:solidFill>
                  <a:srgbClr val="1F497D"/>
                </a:solidFill>
              </a:rPr>
              <a:t>Vanguard </a:t>
            </a:r>
            <a:r>
              <a:rPr lang="en-GB" sz="2000" dirty="0" smtClean="0">
                <a:solidFill>
                  <a:srgbClr val="1F497D"/>
                </a:solidFill>
              </a:rPr>
              <a:t>and Wakefield Provider Alliance awarded a </a:t>
            </a:r>
            <a:r>
              <a:rPr lang="en-GB" sz="2000" b="1" u="sng" dirty="0">
                <a:solidFill>
                  <a:srgbClr val="1F497D"/>
                </a:solidFill>
              </a:rPr>
              <a:t>Care Home Vanguard</a:t>
            </a:r>
            <a:r>
              <a:rPr lang="en-GB" sz="2000" b="1" u="sng" dirty="0" smtClean="0">
                <a:solidFill>
                  <a:srgbClr val="1F497D"/>
                </a:solidFill>
              </a:rPr>
              <a:t>.</a:t>
            </a:r>
            <a:endParaRPr lang="en-GB" sz="2000" dirty="0">
              <a:solidFill>
                <a:srgbClr val="1F497D"/>
              </a:solidFill>
            </a:endParaRPr>
          </a:p>
          <a:p>
            <a:pPr>
              <a:spcBef>
                <a:spcPts val="2000"/>
              </a:spcBef>
              <a:buClr>
                <a:srgbClr val="0072C6"/>
              </a:buClr>
            </a:pPr>
            <a:r>
              <a:rPr lang="en-GB" sz="2000" dirty="0" smtClean="0">
                <a:solidFill>
                  <a:srgbClr val="1F497D"/>
                </a:solidFill>
              </a:rPr>
              <a:t>July 2016 – MCP Framework published by NHS England</a:t>
            </a:r>
            <a:endParaRPr lang="en-GB" sz="2000" dirty="0">
              <a:solidFill>
                <a:srgbClr val="1F497D"/>
              </a:solidFill>
            </a:endParaRPr>
          </a:p>
          <a:p>
            <a:pPr>
              <a:spcBef>
                <a:spcPts val="2000"/>
              </a:spcBef>
              <a:buClr>
                <a:srgbClr val="0072C6"/>
              </a:buClr>
            </a:pPr>
            <a:r>
              <a:rPr lang="en-GB" sz="2000" dirty="0" smtClean="0">
                <a:solidFill>
                  <a:srgbClr val="1F497D"/>
                </a:solidFill>
              </a:rPr>
              <a:t>April 2017 – MCP moves from West Wakefield to Wakefield CCG and Care Homes Vanguard becomes part of the MCP</a:t>
            </a:r>
          </a:p>
          <a:p>
            <a:pPr>
              <a:spcBef>
                <a:spcPts val="2000"/>
              </a:spcBef>
              <a:buClr>
                <a:srgbClr val="0072C6"/>
              </a:buClr>
            </a:pPr>
            <a:r>
              <a:rPr lang="en-GB" sz="2000" dirty="0">
                <a:solidFill>
                  <a:srgbClr val="1F497D"/>
                </a:solidFill>
              </a:rPr>
              <a:t>August 2017 </a:t>
            </a:r>
            <a:r>
              <a:rPr lang="en-GB" sz="2000" dirty="0" smtClean="0">
                <a:solidFill>
                  <a:srgbClr val="1F497D"/>
                </a:solidFill>
              </a:rPr>
              <a:t>– General practice signs up to MCP Alliance Agreement </a:t>
            </a:r>
            <a:endParaRPr lang="en-GB" sz="2000" dirty="0">
              <a:solidFill>
                <a:srgbClr val="1F497D"/>
              </a:solidFill>
            </a:endParaRPr>
          </a:p>
          <a:p>
            <a:endParaRPr lang="en-GB" sz="2000" dirty="0"/>
          </a:p>
          <a:p>
            <a:endParaRPr lang="en-GB" sz="2000" dirty="0"/>
          </a:p>
          <a:p>
            <a:pPr marL="0" indent="0">
              <a:buClr>
                <a:srgbClr val="0072C6"/>
              </a:buClr>
              <a:buNone/>
            </a:pPr>
            <a:endParaRPr lang="en-GB" sz="1800" b="1" dirty="0" smtClean="0">
              <a:solidFill>
                <a:srgbClr val="1F497D"/>
              </a:solidFill>
            </a:endParaRPr>
          </a:p>
          <a:p>
            <a:pPr>
              <a:buClr>
                <a:srgbClr val="0072C6"/>
              </a:buClr>
            </a:pPr>
            <a:endParaRPr lang="en-GB" sz="1800" b="1"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dirty="0" smtClean="0">
              <a:solidFill>
                <a:srgbClr val="1F497D"/>
              </a:solidFill>
            </a:endParaRPr>
          </a:p>
        </p:txBody>
      </p:sp>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808366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6727" t="864" r="7641"/>
          <a:stretch/>
        </p:blipFill>
        <p:spPr bwMode="auto">
          <a:xfrm>
            <a:off x="5033018" y="1072131"/>
            <a:ext cx="3816048" cy="389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6"/>
          <p:cNvSpPr txBox="1">
            <a:spLocks/>
          </p:cNvSpPr>
          <p:nvPr/>
        </p:nvSpPr>
        <p:spPr>
          <a:xfrm>
            <a:off x="179538" y="184931"/>
            <a:ext cx="7356815"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US" sz="2400" dirty="0">
                <a:solidFill>
                  <a:srgbClr val="0070C0"/>
                </a:solidFill>
              </a:rPr>
              <a:t>NHS Five Year Forward </a:t>
            </a:r>
            <a:r>
              <a:rPr lang="en-US" sz="2400" dirty="0">
                <a:solidFill>
                  <a:srgbClr val="0070C0"/>
                </a:solidFill>
              </a:rPr>
              <a:t>View introduces Vanguards – October 2014</a:t>
            </a:r>
            <a:endParaRPr lang="en-US" sz="2400" dirty="0">
              <a:solidFill>
                <a:srgbClr val="0070C0"/>
              </a:solidFill>
            </a:endParaRPr>
          </a:p>
        </p:txBody>
      </p:sp>
      <p:sp>
        <p:nvSpPr>
          <p:cNvPr id="4" name="Content Placeholder 1"/>
          <p:cNvSpPr txBox="1">
            <a:spLocks/>
          </p:cNvSpPr>
          <p:nvPr/>
        </p:nvSpPr>
        <p:spPr>
          <a:xfrm>
            <a:off x="274917" y="1220464"/>
            <a:ext cx="4330824" cy="40807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2C6"/>
              </a:buClr>
            </a:pPr>
            <a:r>
              <a:rPr lang="en-GB" sz="2000" dirty="0" smtClean="0">
                <a:solidFill>
                  <a:srgbClr val="1F497D"/>
                </a:solidFill>
              </a:rPr>
              <a:t>Published in October 2014 </a:t>
            </a:r>
          </a:p>
          <a:p>
            <a:pPr>
              <a:buClr>
                <a:srgbClr val="0072C6"/>
              </a:buClr>
            </a:pPr>
            <a:endParaRPr lang="en-GB" sz="2000" dirty="0">
              <a:solidFill>
                <a:srgbClr val="1F497D"/>
              </a:solidFill>
            </a:endParaRPr>
          </a:p>
          <a:p>
            <a:pPr>
              <a:buClr>
                <a:srgbClr val="0072C6"/>
              </a:buClr>
            </a:pPr>
            <a:r>
              <a:rPr lang="en-GB" sz="2000" dirty="0" smtClean="0">
                <a:solidFill>
                  <a:srgbClr val="1F497D"/>
                </a:solidFill>
              </a:rPr>
              <a:t>A shared vision across seven               national bodies</a:t>
            </a:r>
          </a:p>
          <a:p>
            <a:pPr>
              <a:buClr>
                <a:srgbClr val="0072C6"/>
              </a:buClr>
            </a:pPr>
            <a:endParaRPr lang="en-GB" sz="2000" dirty="0" smtClean="0">
              <a:solidFill>
                <a:srgbClr val="1F497D"/>
              </a:solidFill>
            </a:endParaRPr>
          </a:p>
          <a:p>
            <a:pPr>
              <a:buClr>
                <a:srgbClr val="0072C6"/>
              </a:buClr>
            </a:pPr>
            <a:r>
              <a:rPr lang="en-GB" sz="2000" dirty="0" smtClean="0">
                <a:solidFill>
                  <a:srgbClr val="1F497D"/>
                </a:solidFill>
              </a:rPr>
              <a:t>New care models programme key to delivery</a:t>
            </a:r>
          </a:p>
          <a:p>
            <a:pPr>
              <a:buClr>
                <a:srgbClr val="0072C6"/>
              </a:buClr>
            </a:pPr>
            <a:endParaRPr lang="en-GB" sz="1400" dirty="0" smtClean="0">
              <a:solidFill>
                <a:srgbClr val="1F497D"/>
              </a:solidFill>
            </a:endParaRPr>
          </a:p>
          <a:p>
            <a:pPr>
              <a:buClr>
                <a:srgbClr val="0072C6"/>
              </a:buClr>
            </a:pPr>
            <a:r>
              <a:rPr lang="en-GB" sz="2000" dirty="0">
                <a:solidFill>
                  <a:srgbClr val="1F497D"/>
                </a:solidFill>
              </a:rPr>
              <a:t>Focuses on both NHS and care services</a:t>
            </a:r>
          </a:p>
          <a:p>
            <a:pPr>
              <a:buClr>
                <a:srgbClr val="0072C6"/>
              </a:buClr>
            </a:pPr>
            <a:endParaRPr lang="en-GB" sz="1400" dirty="0" smtClean="0">
              <a:solidFill>
                <a:srgbClr val="1F497D"/>
              </a:solidFill>
            </a:endParaRPr>
          </a:p>
          <a:p>
            <a:pPr>
              <a:buClr>
                <a:srgbClr val="0072C6"/>
              </a:buClr>
            </a:pPr>
            <a:endParaRPr lang="en-GB" sz="1800" b="1"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b="1"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dirty="0" smtClean="0">
              <a:solidFill>
                <a:srgbClr val="1F497D"/>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146" t="19660" r="27171" b="46831"/>
          <a:stretch/>
        </p:blipFill>
        <p:spPr>
          <a:xfrm>
            <a:off x="3469100" y="6064665"/>
            <a:ext cx="1563921" cy="52366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654" y="5222874"/>
            <a:ext cx="1239690" cy="771792"/>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48833"/>
          <a:stretch/>
        </p:blipFill>
        <p:spPr>
          <a:xfrm>
            <a:off x="6322418" y="5310865"/>
            <a:ext cx="2427824" cy="56624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75" y="5223973"/>
            <a:ext cx="1349483" cy="65935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5490" y="6110048"/>
            <a:ext cx="904336" cy="563077"/>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9264" y="5334228"/>
            <a:ext cx="2211786" cy="438846"/>
          </a:xfrm>
          <a:prstGeom prst="rect">
            <a:avLst/>
          </a:prstGeom>
        </p:spPr>
      </p:pic>
      <p:sp>
        <p:nvSpPr>
          <p:cNvPr id="12" name="Slide Number Placeholder 5"/>
          <p:cNvSpPr txBox="1">
            <a:spLocks/>
          </p:cNvSpPr>
          <p:nvPr/>
        </p:nvSpPr>
        <p:spPr>
          <a:xfrm>
            <a:off x="6553200" y="63564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dirty="0">
              <a:solidFill>
                <a:srgbClr val="0072C6"/>
              </a:solidFill>
            </a:endParaRPr>
          </a:p>
        </p:txBody>
      </p:sp>
      <p:cxnSp>
        <p:nvCxnSpPr>
          <p:cNvPr id="13" name="Straight Connector 12"/>
          <p:cNvCxnSpPr/>
          <p:nvPr/>
        </p:nvCxnSpPr>
        <p:spPr>
          <a:xfrm>
            <a:off x="274943" y="852652"/>
            <a:ext cx="8869083"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7969" y="5994718"/>
            <a:ext cx="2183061" cy="62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2255386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332163" y="139244"/>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lang="en-US" sz="2400" dirty="0">
              <a:solidFill>
                <a:srgbClr val="0070C0"/>
              </a:solidFill>
            </a:endParaRPr>
          </a:p>
        </p:txBody>
      </p:sp>
      <p:grpSp>
        <p:nvGrpSpPr>
          <p:cNvPr id="3" name="Group 2"/>
          <p:cNvGrpSpPr/>
          <p:nvPr/>
        </p:nvGrpSpPr>
        <p:grpSpPr>
          <a:xfrm>
            <a:off x="3152242" y="1083732"/>
            <a:ext cx="2864113" cy="1735267"/>
            <a:chOff x="400197" y="1112769"/>
            <a:chExt cx="2344275" cy="1334939"/>
          </a:xfrm>
        </p:grpSpPr>
        <p:sp>
          <p:nvSpPr>
            <p:cNvPr id="22" name="Rounded Rectangle 21"/>
            <p:cNvSpPr/>
            <p:nvPr/>
          </p:nvSpPr>
          <p:spPr>
            <a:xfrm>
              <a:off x="400197" y="1112769"/>
              <a:ext cx="2304255" cy="1271044"/>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Rounded Rectangle 6"/>
            <p:cNvSpPr/>
            <p:nvPr/>
          </p:nvSpPr>
          <p:spPr>
            <a:xfrm>
              <a:off x="437367" y="1120512"/>
              <a:ext cx="2307105" cy="132719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GB" b="1" dirty="0" smtClean="0">
                  <a:solidFill>
                    <a:prstClr val="white"/>
                  </a:solidFill>
                </a:rPr>
                <a:t>Multispecialty community </a:t>
              </a:r>
              <a:r>
                <a:rPr lang="en-GB" b="1" dirty="0">
                  <a:solidFill>
                    <a:prstClr val="white"/>
                  </a:solidFill>
                </a:rPr>
                <a:t>p</a:t>
              </a:r>
              <a:r>
                <a:rPr lang="en-GB" b="1" dirty="0" smtClean="0">
                  <a:solidFill>
                    <a:prstClr val="white"/>
                  </a:solidFill>
                </a:rPr>
                <a:t>roviders </a:t>
              </a:r>
            </a:p>
            <a:p>
              <a:pPr algn="ctr" defTabSz="1111250">
                <a:lnSpc>
                  <a:spcPct val="90000"/>
                </a:lnSpc>
                <a:spcBef>
                  <a:spcPct val="0"/>
                </a:spcBef>
                <a:spcAft>
                  <a:spcPct val="35000"/>
                </a:spcAft>
              </a:pPr>
              <a:r>
                <a:rPr lang="en-GB" sz="1600" b="1" i="1" dirty="0" smtClean="0">
                  <a:solidFill>
                    <a:prstClr val="white"/>
                  </a:solidFill>
                </a:rPr>
                <a:t>moving </a:t>
              </a:r>
              <a:r>
                <a:rPr lang="en-GB" sz="1600" b="1" i="1" dirty="0">
                  <a:solidFill>
                    <a:prstClr val="white"/>
                  </a:solidFill>
                </a:rPr>
                <a:t>specialist care out of hospitals into the community</a:t>
              </a:r>
            </a:p>
          </p:txBody>
        </p:sp>
      </p:grpSp>
      <p:sp>
        <p:nvSpPr>
          <p:cNvPr id="17" name="Rounded Rectangle 16"/>
          <p:cNvSpPr/>
          <p:nvPr/>
        </p:nvSpPr>
        <p:spPr>
          <a:xfrm>
            <a:off x="3107739" y="2901317"/>
            <a:ext cx="2884170" cy="1652211"/>
          </a:xfrm>
          <a:prstGeom prst="roundRect">
            <a:avLst/>
          </a:prstGeom>
          <a:solidFill>
            <a:srgbClr val="0070C0"/>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defTabSz="914400"/>
            <a:r>
              <a:rPr lang="en-GB" b="1" dirty="0">
                <a:solidFill>
                  <a:prstClr val="white"/>
                </a:solidFill>
              </a:rPr>
              <a:t>Integrated primary and acute care </a:t>
            </a:r>
            <a:r>
              <a:rPr lang="en-GB" b="1" dirty="0" smtClean="0">
                <a:solidFill>
                  <a:prstClr val="white"/>
                </a:solidFill>
              </a:rPr>
              <a:t>systems</a:t>
            </a:r>
          </a:p>
          <a:p>
            <a:pPr algn="ctr" defTabSz="914400"/>
            <a:r>
              <a:rPr lang="en-GB" b="1" i="1" dirty="0">
                <a:solidFill>
                  <a:prstClr val="white"/>
                </a:solidFill>
              </a:rPr>
              <a:t> </a:t>
            </a:r>
            <a:r>
              <a:rPr lang="en-GB" sz="1600" b="1" i="1" dirty="0" smtClean="0">
                <a:solidFill>
                  <a:prstClr val="white"/>
                </a:solidFill>
              </a:rPr>
              <a:t>joining </a:t>
            </a:r>
            <a:r>
              <a:rPr lang="en-GB" sz="1600" b="1" i="1" dirty="0">
                <a:solidFill>
                  <a:prstClr val="white"/>
                </a:solidFill>
              </a:rPr>
              <a:t>up GP, hospital, community and mental health services</a:t>
            </a:r>
            <a:endParaRPr lang="en-GB" sz="1600" i="1" dirty="0">
              <a:solidFill>
                <a:prstClr val="white"/>
              </a:solidFill>
            </a:endParaRPr>
          </a:p>
        </p:txBody>
      </p:sp>
      <p:grpSp>
        <p:nvGrpSpPr>
          <p:cNvPr id="18" name="Group 17"/>
          <p:cNvGrpSpPr/>
          <p:nvPr/>
        </p:nvGrpSpPr>
        <p:grpSpPr>
          <a:xfrm>
            <a:off x="6193814" y="2762510"/>
            <a:ext cx="2818700" cy="2066183"/>
            <a:chOff x="411653" y="1039472"/>
            <a:chExt cx="2307105" cy="1408236"/>
          </a:xfrm>
        </p:grpSpPr>
        <p:sp>
          <p:nvSpPr>
            <p:cNvPr id="19" name="Rounded Rectangle 18"/>
            <p:cNvSpPr/>
            <p:nvPr/>
          </p:nvSpPr>
          <p:spPr>
            <a:xfrm>
              <a:off x="414503" y="1089968"/>
              <a:ext cx="2304255" cy="1197359"/>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ounded Rectangle 6"/>
            <p:cNvSpPr/>
            <p:nvPr/>
          </p:nvSpPr>
          <p:spPr>
            <a:xfrm>
              <a:off x="411653" y="1039472"/>
              <a:ext cx="2307105" cy="140823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GB" b="1" dirty="0" smtClean="0">
                  <a:solidFill>
                    <a:prstClr val="white"/>
                  </a:solidFill>
                </a:rPr>
                <a:t>Acute care collaboration </a:t>
              </a:r>
            </a:p>
            <a:p>
              <a:pPr algn="ctr" defTabSz="1111250">
                <a:lnSpc>
                  <a:spcPct val="90000"/>
                </a:lnSpc>
                <a:spcBef>
                  <a:spcPct val="0"/>
                </a:spcBef>
                <a:spcAft>
                  <a:spcPct val="35000"/>
                </a:spcAft>
              </a:pPr>
              <a:r>
                <a:rPr lang="en-GB" sz="1600" b="1" i="1" dirty="0" smtClean="0">
                  <a:solidFill>
                    <a:prstClr val="white"/>
                  </a:solidFill>
                </a:rPr>
                <a:t>local hospitals working together to enhance clinical and financial viability</a:t>
              </a:r>
            </a:p>
          </p:txBody>
        </p:sp>
      </p:grpSp>
      <p:grpSp>
        <p:nvGrpSpPr>
          <p:cNvPr id="21" name="Group 20"/>
          <p:cNvGrpSpPr/>
          <p:nvPr/>
        </p:nvGrpSpPr>
        <p:grpSpPr>
          <a:xfrm>
            <a:off x="89893" y="2901315"/>
            <a:ext cx="3016081" cy="1692065"/>
            <a:chOff x="275812" y="1232990"/>
            <a:chExt cx="2468661" cy="1301704"/>
          </a:xfrm>
        </p:grpSpPr>
        <p:sp>
          <p:nvSpPr>
            <p:cNvPr id="24" name="Rounded Rectangle 23"/>
            <p:cNvSpPr/>
            <p:nvPr/>
          </p:nvSpPr>
          <p:spPr>
            <a:xfrm>
              <a:off x="275812" y="1232990"/>
              <a:ext cx="2304255" cy="1301704"/>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5" name="Rounded Rectangle 6"/>
            <p:cNvSpPr/>
            <p:nvPr/>
          </p:nvSpPr>
          <p:spPr>
            <a:xfrm>
              <a:off x="275813" y="1263202"/>
              <a:ext cx="2468660" cy="11845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GB" b="1" dirty="0" smtClean="0">
                  <a:solidFill>
                    <a:prstClr val="white">
                      <a:lumMod val="95000"/>
                    </a:prstClr>
                  </a:solidFill>
                </a:rPr>
                <a:t>Enhanced health in   care homes </a:t>
              </a:r>
            </a:p>
            <a:p>
              <a:pPr algn="ctr" defTabSz="1111250">
                <a:lnSpc>
                  <a:spcPct val="90000"/>
                </a:lnSpc>
                <a:spcBef>
                  <a:spcPct val="0"/>
                </a:spcBef>
                <a:spcAft>
                  <a:spcPct val="35000"/>
                </a:spcAft>
              </a:pPr>
              <a:r>
                <a:rPr lang="en-GB" b="1" dirty="0">
                  <a:solidFill>
                    <a:prstClr val="white">
                      <a:lumMod val="95000"/>
                    </a:prstClr>
                  </a:solidFill>
                </a:rPr>
                <a:t> </a:t>
              </a:r>
              <a:r>
                <a:rPr lang="en-GB" sz="1600" b="1" i="1" dirty="0" smtClean="0">
                  <a:solidFill>
                    <a:prstClr val="white">
                      <a:lumMod val="95000"/>
                    </a:prstClr>
                  </a:solidFill>
                </a:rPr>
                <a:t>offering </a:t>
              </a:r>
              <a:r>
                <a:rPr lang="en-GB" sz="1600" b="1" i="1" dirty="0">
                  <a:solidFill>
                    <a:prstClr val="white">
                      <a:lumMod val="95000"/>
                    </a:prstClr>
                  </a:solidFill>
                </a:rPr>
                <a:t>older people </a:t>
              </a:r>
              <a:r>
                <a:rPr lang="en-GB" sz="1600" b="1" i="1" dirty="0" smtClean="0">
                  <a:solidFill>
                    <a:prstClr val="white">
                      <a:lumMod val="95000"/>
                    </a:prstClr>
                  </a:solidFill>
                </a:rPr>
                <a:t>   better</a:t>
              </a:r>
              <a:r>
                <a:rPr lang="en-GB" sz="1600" b="1" i="1" dirty="0">
                  <a:solidFill>
                    <a:prstClr val="white">
                      <a:lumMod val="95000"/>
                    </a:prstClr>
                  </a:solidFill>
                </a:rPr>
                <a:t>, joined up health, </a:t>
              </a:r>
              <a:r>
                <a:rPr lang="en-GB" sz="1600" b="1" i="1" dirty="0" smtClean="0">
                  <a:solidFill>
                    <a:prstClr val="white">
                      <a:lumMod val="95000"/>
                    </a:prstClr>
                  </a:solidFill>
                </a:rPr>
                <a:t>  care and </a:t>
              </a:r>
              <a:r>
                <a:rPr lang="en-GB" sz="1600" b="1" i="1" dirty="0">
                  <a:solidFill>
                    <a:prstClr val="white">
                      <a:lumMod val="95000"/>
                    </a:prstClr>
                  </a:solidFill>
                </a:rPr>
                <a:t>rehabilitation services</a:t>
              </a:r>
              <a:endParaRPr lang="en-GB" sz="1600" b="1" i="1" dirty="0" smtClean="0">
                <a:solidFill>
                  <a:prstClr val="white">
                    <a:lumMod val="95000"/>
                  </a:prstClr>
                </a:solidFill>
              </a:endParaRPr>
            </a:p>
          </p:txBody>
        </p:sp>
      </p:grpSp>
      <p:grpSp>
        <p:nvGrpSpPr>
          <p:cNvPr id="15" name="Group 14"/>
          <p:cNvGrpSpPr/>
          <p:nvPr/>
        </p:nvGrpSpPr>
        <p:grpSpPr>
          <a:xfrm>
            <a:off x="3060759" y="4854381"/>
            <a:ext cx="3047081" cy="2003619"/>
            <a:chOff x="250437" y="1212728"/>
            <a:chExt cx="2494034" cy="1608952"/>
          </a:xfrm>
        </p:grpSpPr>
        <p:sp>
          <p:nvSpPr>
            <p:cNvPr id="26" name="Rounded Rectangle 25"/>
            <p:cNvSpPr/>
            <p:nvPr/>
          </p:nvSpPr>
          <p:spPr>
            <a:xfrm>
              <a:off x="250437" y="1212728"/>
              <a:ext cx="2435092" cy="1408237"/>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7" name="Rounded Rectangle 6"/>
            <p:cNvSpPr/>
            <p:nvPr/>
          </p:nvSpPr>
          <p:spPr>
            <a:xfrm>
              <a:off x="250437" y="1376079"/>
              <a:ext cx="2494034" cy="144560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GB" b="1" dirty="0" smtClean="0">
                  <a:solidFill>
                    <a:prstClr val="white"/>
                  </a:solidFill>
                </a:rPr>
                <a:t>Urgent and emergency care </a:t>
              </a:r>
            </a:p>
            <a:p>
              <a:pPr algn="ctr" defTabSz="1111250">
                <a:lnSpc>
                  <a:spcPct val="90000"/>
                </a:lnSpc>
                <a:spcBef>
                  <a:spcPct val="0"/>
                </a:spcBef>
                <a:spcAft>
                  <a:spcPct val="35000"/>
                </a:spcAft>
              </a:pPr>
              <a:r>
                <a:rPr lang="en-GB" sz="1600" b="1" dirty="0">
                  <a:solidFill>
                    <a:prstClr val="white"/>
                  </a:solidFill>
                </a:rPr>
                <a:t> </a:t>
              </a:r>
              <a:r>
                <a:rPr lang="en-GB" sz="1600" b="1" i="1" dirty="0" smtClean="0">
                  <a:solidFill>
                    <a:prstClr val="white"/>
                  </a:solidFill>
                </a:rPr>
                <a:t>new </a:t>
              </a:r>
              <a:r>
                <a:rPr lang="en-GB" sz="1600" b="1" i="1" dirty="0">
                  <a:solidFill>
                    <a:prstClr val="white"/>
                  </a:solidFill>
                </a:rPr>
                <a:t>approaches to </a:t>
              </a:r>
              <a:r>
                <a:rPr lang="en-GB" sz="1600" b="1" i="1" dirty="0" smtClean="0">
                  <a:solidFill>
                    <a:prstClr val="white"/>
                  </a:solidFill>
                </a:rPr>
                <a:t>improve </a:t>
              </a:r>
              <a:r>
                <a:rPr lang="en-GB" sz="1600" b="1" i="1" dirty="0">
                  <a:solidFill>
                    <a:prstClr val="white"/>
                  </a:solidFill>
                </a:rPr>
                <a:t>the coordination of services </a:t>
              </a:r>
              <a:r>
                <a:rPr lang="en-GB" sz="1600" b="1" i="1" dirty="0" smtClean="0">
                  <a:solidFill>
                    <a:prstClr val="white"/>
                  </a:solidFill>
                </a:rPr>
                <a:t>and reduce </a:t>
              </a:r>
              <a:r>
                <a:rPr lang="en-GB" sz="1600" b="1" i="1" dirty="0">
                  <a:solidFill>
                    <a:prstClr val="white"/>
                  </a:solidFill>
                </a:rPr>
                <a:t>pressure on A&amp;E </a:t>
              </a:r>
              <a:r>
                <a:rPr lang="en-GB" sz="1600" b="1" i="1" dirty="0" smtClean="0">
                  <a:solidFill>
                    <a:prstClr val="white"/>
                  </a:solidFill>
                </a:rPr>
                <a:t>departments</a:t>
              </a:r>
              <a:endParaRPr lang="en-GB" sz="1600" dirty="0">
                <a:solidFill>
                  <a:prstClr val="white"/>
                </a:solidFill>
              </a:endParaRPr>
            </a:p>
            <a:p>
              <a:pPr algn="ctr" defTabSz="1111250">
                <a:lnSpc>
                  <a:spcPct val="90000"/>
                </a:lnSpc>
                <a:spcBef>
                  <a:spcPct val="0"/>
                </a:spcBef>
                <a:spcAft>
                  <a:spcPct val="35000"/>
                </a:spcAft>
              </a:pPr>
              <a:endParaRPr lang="en-GB" sz="1600" b="1" i="1" dirty="0" smtClean="0">
                <a:solidFill>
                  <a:prstClr val="white"/>
                </a:solidFill>
              </a:endParaRPr>
            </a:p>
          </p:txBody>
        </p:sp>
      </p:grpSp>
      <p:sp>
        <p:nvSpPr>
          <p:cNvPr id="28" name="Title 6"/>
          <p:cNvSpPr txBox="1">
            <a:spLocks/>
          </p:cNvSpPr>
          <p:nvPr/>
        </p:nvSpPr>
        <p:spPr>
          <a:xfrm>
            <a:off x="246375" y="188643"/>
            <a:ext cx="7783200"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US" sz="2400" dirty="0">
                <a:solidFill>
                  <a:srgbClr val="0070C0"/>
                </a:solidFill>
              </a:rPr>
              <a:t>Five new care </a:t>
            </a:r>
            <a:r>
              <a:rPr lang="en-US" sz="2400" dirty="0">
                <a:solidFill>
                  <a:srgbClr val="0070C0"/>
                </a:solidFill>
              </a:rPr>
              <a:t>models announced </a:t>
            </a:r>
            <a:r>
              <a:rPr lang="en-US" sz="2400" dirty="0" smtClean="0">
                <a:solidFill>
                  <a:srgbClr val="0070C0"/>
                </a:solidFill>
              </a:rPr>
              <a:t>– </a:t>
            </a:r>
          </a:p>
          <a:p>
            <a:r>
              <a:rPr lang="en-US" sz="2400" dirty="0" smtClean="0">
                <a:solidFill>
                  <a:srgbClr val="0070C0"/>
                </a:solidFill>
              </a:rPr>
              <a:t>Wakefield  has </a:t>
            </a:r>
            <a:r>
              <a:rPr lang="en-US" sz="2400" dirty="0">
                <a:solidFill>
                  <a:srgbClr val="0070C0"/>
                </a:solidFill>
              </a:rPr>
              <a:t>3/5 </a:t>
            </a:r>
            <a:endParaRPr lang="en-US" sz="2400" dirty="0">
              <a:solidFill>
                <a:srgbClr val="0070C0"/>
              </a:solidFill>
            </a:endParaRPr>
          </a:p>
        </p:txBody>
      </p:sp>
      <p:sp>
        <p:nvSpPr>
          <p:cNvPr id="2" name="Oval 1"/>
          <p:cNvSpPr/>
          <p:nvPr/>
        </p:nvSpPr>
        <p:spPr>
          <a:xfrm>
            <a:off x="3091460" y="1044916"/>
            <a:ext cx="2961740" cy="184822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9" name="Oval 28"/>
          <p:cNvSpPr/>
          <p:nvPr/>
        </p:nvSpPr>
        <p:spPr>
          <a:xfrm>
            <a:off x="89871" y="2716002"/>
            <a:ext cx="2815217" cy="208422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34" name="Oval 33"/>
          <p:cNvSpPr/>
          <p:nvPr/>
        </p:nvSpPr>
        <p:spPr>
          <a:xfrm>
            <a:off x="2905087" y="4678288"/>
            <a:ext cx="3292211" cy="191894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cxnSp>
        <p:nvCxnSpPr>
          <p:cNvPr id="31" name="Straight Connector 30"/>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4279449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79538" y="184931"/>
            <a:ext cx="7356815"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2400" dirty="0">
                <a:solidFill>
                  <a:srgbClr val="0070C0"/>
                </a:solidFill>
              </a:rPr>
              <a:t>MCP emerging </a:t>
            </a:r>
            <a:r>
              <a:rPr lang="en-GB" sz="2400" dirty="0">
                <a:solidFill>
                  <a:srgbClr val="0070C0"/>
                </a:solidFill>
              </a:rPr>
              <a:t>care model and contract </a:t>
            </a:r>
            <a:r>
              <a:rPr lang="en-GB" sz="2400" dirty="0">
                <a:solidFill>
                  <a:srgbClr val="0070C0"/>
                </a:solidFill>
              </a:rPr>
              <a:t>framework published -  July 2016</a:t>
            </a:r>
            <a:endParaRPr lang="en-US" sz="2400" dirty="0">
              <a:solidFill>
                <a:srgbClr val="0070C0"/>
              </a:solidFill>
            </a:endParaRPr>
          </a:p>
        </p:txBody>
      </p:sp>
      <p:sp>
        <p:nvSpPr>
          <p:cNvPr id="4" name="Content Placeholder 1"/>
          <p:cNvSpPr txBox="1">
            <a:spLocks/>
          </p:cNvSpPr>
          <p:nvPr/>
        </p:nvSpPr>
        <p:spPr>
          <a:xfrm>
            <a:off x="274917" y="1220464"/>
            <a:ext cx="4979254" cy="40807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buClr>
                <a:srgbClr val="0072C6"/>
              </a:buClr>
            </a:pPr>
            <a:r>
              <a:rPr lang="en-GB" sz="2000" dirty="0" smtClean="0">
                <a:solidFill>
                  <a:srgbClr val="1F497D"/>
                </a:solidFill>
              </a:rPr>
              <a:t>The </a:t>
            </a:r>
            <a:r>
              <a:rPr lang="en-GB" sz="2000" dirty="0">
                <a:solidFill>
                  <a:srgbClr val="1F497D"/>
                </a:solidFill>
              </a:rPr>
              <a:t>building blocks of an MCP are the ‘care hubs’ of integrated teams. Each typically serves a community of around 30-50,000 </a:t>
            </a:r>
            <a:r>
              <a:rPr lang="en-GB" sz="2000" dirty="0" smtClean="0">
                <a:solidFill>
                  <a:srgbClr val="1F497D"/>
                </a:solidFill>
              </a:rPr>
              <a:t>people.</a:t>
            </a:r>
            <a:endParaRPr lang="en-GB" sz="2000" dirty="0">
              <a:solidFill>
                <a:srgbClr val="1F497D"/>
              </a:solidFill>
            </a:endParaRPr>
          </a:p>
          <a:p>
            <a:pPr>
              <a:spcBef>
                <a:spcPts val="800"/>
              </a:spcBef>
              <a:buClr>
                <a:srgbClr val="0072C6"/>
              </a:buClr>
            </a:pPr>
            <a:r>
              <a:rPr lang="en-GB" sz="2000" dirty="0">
                <a:solidFill>
                  <a:srgbClr val="1F497D"/>
                </a:solidFill>
              </a:rPr>
              <a:t>Three forms of MCP:</a:t>
            </a:r>
          </a:p>
          <a:p>
            <a:pPr>
              <a:spcBef>
                <a:spcPts val="800"/>
              </a:spcBef>
              <a:buClr>
                <a:srgbClr val="0072C6"/>
              </a:buClr>
              <a:buFont typeface="Courier New" panose="02070309020205020404" pitchFamily="49" charset="0"/>
              <a:buChar char="o"/>
            </a:pPr>
            <a:r>
              <a:rPr lang="en-GB" sz="2000" dirty="0">
                <a:solidFill>
                  <a:srgbClr val="1F497D"/>
                </a:solidFill>
              </a:rPr>
              <a:t>Virtual – Alliance </a:t>
            </a:r>
            <a:r>
              <a:rPr lang="en-GB" sz="2000" dirty="0" smtClean="0">
                <a:solidFill>
                  <a:srgbClr val="1F497D"/>
                </a:solidFill>
              </a:rPr>
              <a:t>Agreement; </a:t>
            </a:r>
            <a:endParaRPr lang="en-GB" sz="2000" dirty="0">
              <a:solidFill>
                <a:srgbClr val="1F497D"/>
              </a:solidFill>
            </a:endParaRPr>
          </a:p>
          <a:p>
            <a:pPr>
              <a:spcBef>
                <a:spcPts val="800"/>
              </a:spcBef>
              <a:buClr>
                <a:srgbClr val="0072C6"/>
              </a:buClr>
              <a:buFont typeface="Courier New" panose="02070309020205020404" pitchFamily="49" charset="0"/>
              <a:buChar char="o"/>
            </a:pPr>
            <a:r>
              <a:rPr lang="en-GB" sz="2000" dirty="0">
                <a:solidFill>
                  <a:srgbClr val="1F497D"/>
                </a:solidFill>
              </a:rPr>
              <a:t>Partial (excludes primary medical services</a:t>
            </a:r>
            <a:r>
              <a:rPr lang="en-GB" sz="2000" dirty="0" smtClean="0">
                <a:solidFill>
                  <a:srgbClr val="1F497D"/>
                </a:solidFill>
              </a:rPr>
              <a:t>); and</a:t>
            </a:r>
            <a:endParaRPr lang="en-GB" sz="2000" dirty="0">
              <a:solidFill>
                <a:srgbClr val="1F497D"/>
              </a:solidFill>
            </a:endParaRPr>
          </a:p>
          <a:p>
            <a:pPr>
              <a:spcBef>
                <a:spcPts val="800"/>
              </a:spcBef>
              <a:buClr>
                <a:srgbClr val="0072C6"/>
              </a:buClr>
              <a:buFont typeface="Courier New" panose="02070309020205020404" pitchFamily="49" charset="0"/>
              <a:buChar char="o"/>
            </a:pPr>
            <a:r>
              <a:rPr lang="en-GB" sz="2000" dirty="0">
                <a:solidFill>
                  <a:srgbClr val="1F497D"/>
                </a:solidFill>
              </a:rPr>
              <a:t>Fully Integrated (Includes primary medical services</a:t>
            </a:r>
            <a:r>
              <a:rPr lang="en-GB" sz="2000" dirty="0" smtClean="0">
                <a:solidFill>
                  <a:srgbClr val="1F497D"/>
                </a:solidFill>
              </a:rPr>
              <a:t>).</a:t>
            </a:r>
            <a:endParaRPr lang="en-GB" sz="2000" dirty="0">
              <a:solidFill>
                <a:srgbClr val="1F497D"/>
              </a:solidFill>
            </a:endParaRPr>
          </a:p>
          <a:p>
            <a:pPr>
              <a:spcBef>
                <a:spcPts val="800"/>
              </a:spcBef>
              <a:buClr>
                <a:srgbClr val="0072C6"/>
              </a:buClr>
            </a:pPr>
            <a:r>
              <a:rPr lang="en-GB" sz="2000" dirty="0" smtClean="0">
                <a:solidFill>
                  <a:srgbClr val="1F497D"/>
                </a:solidFill>
              </a:rPr>
              <a:t>Prospective </a:t>
            </a:r>
            <a:r>
              <a:rPr lang="en-GB" sz="2000" dirty="0">
                <a:solidFill>
                  <a:srgbClr val="1F497D"/>
                </a:solidFill>
              </a:rPr>
              <a:t>bidders to engage with GPs and vice-versa. All prospective </a:t>
            </a:r>
            <a:r>
              <a:rPr lang="en-GB" sz="2000" dirty="0" smtClean="0">
                <a:solidFill>
                  <a:srgbClr val="1F497D"/>
                </a:solidFill>
              </a:rPr>
              <a:t>provider would </a:t>
            </a:r>
            <a:r>
              <a:rPr lang="en-GB" sz="2000" dirty="0">
                <a:solidFill>
                  <a:srgbClr val="1F497D"/>
                </a:solidFill>
              </a:rPr>
              <a:t>be asked to demonstrate that they could command the support of the local </a:t>
            </a:r>
            <a:r>
              <a:rPr lang="en-GB" sz="2000" dirty="0" smtClean="0">
                <a:solidFill>
                  <a:srgbClr val="1F497D"/>
                </a:solidFill>
              </a:rPr>
              <a:t>GPs for the model.</a:t>
            </a:r>
            <a:endParaRPr lang="en-GB" sz="2000" dirty="0">
              <a:solidFill>
                <a:srgbClr val="1F497D"/>
              </a:solidFill>
            </a:endParaRPr>
          </a:p>
          <a:p>
            <a:pPr>
              <a:buClr>
                <a:srgbClr val="0072C6"/>
              </a:buClr>
            </a:pPr>
            <a:endParaRPr lang="en-GB" sz="1400" dirty="0" smtClean="0">
              <a:solidFill>
                <a:srgbClr val="1F497D"/>
              </a:solidFill>
            </a:endParaRPr>
          </a:p>
          <a:p>
            <a:pPr>
              <a:buClr>
                <a:srgbClr val="0072C6"/>
              </a:buClr>
            </a:pPr>
            <a:endParaRPr lang="en-GB" sz="1800" b="1"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b="1"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dirty="0" smtClean="0">
              <a:solidFill>
                <a:srgbClr val="1F497D"/>
              </a:solidFill>
            </a:endParaRPr>
          </a:p>
        </p:txBody>
      </p:sp>
      <p:sp>
        <p:nvSpPr>
          <p:cNvPr id="12" name="Slide Number Placeholder 5"/>
          <p:cNvSpPr txBox="1">
            <a:spLocks/>
          </p:cNvSpPr>
          <p:nvPr/>
        </p:nvSpPr>
        <p:spPr>
          <a:xfrm>
            <a:off x="6553200" y="63564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dirty="0">
              <a:solidFill>
                <a:srgbClr val="0072C6"/>
              </a:solidFill>
            </a:endParaRPr>
          </a:p>
        </p:txBody>
      </p:sp>
      <p:cxnSp>
        <p:nvCxnSpPr>
          <p:cNvPr id="13" name="Straight Connector 12"/>
          <p:cNvCxnSpPr/>
          <p:nvPr/>
        </p:nvCxnSpPr>
        <p:spPr>
          <a:xfrm>
            <a:off x="274943" y="852652"/>
            <a:ext cx="8869083"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981" y="1220463"/>
            <a:ext cx="3286277" cy="4628793"/>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1812851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79538" y="184931"/>
            <a:ext cx="7356815"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2400" dirty="0">
                <a:solidFill>
                  <a:srgbClr val="0070C0"/>
                </a:solidFill>
              </a:rPr>
              <a:t>MCP emerging </a:t>
            </a:r>
            <a:r>
              <a:rPr lang="en-GB" sz="2400" dirty="0">
                <a:solidFill>
                  <a:srgbClr val="0070C0"/>
                </a:solidFill>
              </a:rPr>
              <a:t>care model and contract </a:t>
            </a:r>
            <a:r>
              <a:rPr lang="en-GB" sz="2400" dirty="0">
                <a:solidFill>
                  <a:srgbClr val="0070C0"/>
                </a:solidFill>
              </a:rPr>
              <a:t>framework published -  July 2016</a:t>
            </a:r>
            <a:endParaRPr lang="en-US" sz="2400" dirty="0">
              <a:solidFill>
                <a:srgbClr val="0070C0"/>
              </a:solidFill>
            </a:endParaRPr>
          </a:p>
        </p:txBody>
      </p:sp>
      <p:sp>
        <p:nvSpPr>
          <p:cNvPr id="4" name="Content Placeholder 1"/>
          <p:cNvSpPr txBox="1">
            <a:spLocks/>
          </p:cNvSpPr>
          <p:nvPr/>
        </p:nvSpPr>
        <p:spPr>
          <a:xfrm>
            <a:off x="274943" y="2105836"/>
            <a:ext cx="8411884" cy="40807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2C6"/>
              </a:buClr>
              <a:buNone/>
            </a:pPr>
            <a:r>
              <a:rPr lang="en-GB" sz="2000" dirty="0">
                <a:solidFill>
                  <a:srgbClr val="1F497D"/>
                </a:solidFill>
              </a:rPr>
              <a:t>“An MCP is about integration. As a patient or a clinician, you would not choose to recreate from scratch the historical partitions between primary, community, mental health and social care and acute services. The boundaries make it harder to provide joined-up care that is preventative, high quality and efficient. The MCP model dissolves the divides. It involves redesigning care around the health of the population, irrespective of existing institutional arrangements. It is about creating a new system of care delivery that is backed up by a new financial and business model.”</a:t>
            </a:r>
          </a:p>
          <a:p>
            <a:pPr>
              <a:buClr>
                <a:srgbClr val="0072C6"/>
              </a:buClr>
            </a:pPr>
            <a:endParaRPr lang="en-GB" sz="1400" dirty="0" smtClean="0">
              <a:solidFill>
                <a:srgbClr val="1F497D"/>
              </a:solidFill>
            </a:endParaRPr>
          </a:p>
          <a:p>
            <a:pPr>
              <a:buClr>
                <a:srgbClr val="0072C6"/>
              </a:buClr>
            </a:pPr>
            <a:endParaRPr lang="en-GB" sz="1800" b="1"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b="1"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dirty="0" smtClean="0">
              <a:solidFill>
                <a:srgbClr val="1F497D"/>
              </a:solidFill>
            </a:endParaRPr>
          </a:p>
        </p:txBody>
      </p:sp>
      <p:sp>
        <p:nvSpPr>
          <p:cNvPr id="12" name="Slide Number Placeholder 5"/>
          <p:cNvSpPr txBox="1">
            <a:spLocks/>
          </p:cNvSpPr>
          <p:nvPr/>
        </p:nvSpPr>
        <p:spPr>
          <a:xfrm>
            <a:off x="6553200" y="63564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dirty="0">
              <a:solidFill>
                <a:srgbClr val="0072C6"/>
              </a:solidFill>
            </a:endParaRPr>
          </a:p>
        </p:txBody>
      </p:sp>
      <p:cxnSp>
        <p:nvCxnSpPr>
          <p:cNvPr id="13" name="Straight Connector 12"/>
          <p:cNvCxnSpPr/>
          <p:nvPr/>
        </p:nvCxnSpPr>
        <p:spPr>
          <a:xfrm>
            <a:off x="274943" y="852652"/>
            <a:ext cx="8869083"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3042933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876256" y="2420888"/>
            <a:ext cx="72008" cy="369332"/>
          </a:xfrm>
          <a:prstGeom prst="rect">
            <a:avLst/>
          </a:prstGeom>
          <a:noFill/>
        </p:spPr>
        <p:txBody>
          <a:bodyPr wrap="square" rtlCol="0">
            <a:spAutoFit/>
          </a:bodyPr>
          <a:lstStyle/>
          <a:p>
            <a:pPr defTabSz="914400"/>
            <a:endParaRPr lang="en-GB" dirty="0">
              <a:solidFill>
                <a:prstClr val="black"/>
              </a:solidFill>
            </a:endParaRPr>
          </a:p>
        </p:txBody>
      </p:sp>
      <p:sp>
        <p:nvSpPr>
          <p:cNvPr id="9" name="TextBox 8"/>
          <p:cNvSpPr txBox="1"/>
          <p:nvPr/>
        </p:nvSpPr>
        <p:spPr>
          <a:xfrm>
            <a:off x="6516244" y="2420888"/>
            <a:ext cx="184731" cy="369332"/>
          </a:xfrm>
          <a:prstGeom prst="rect">
            <a:avLst/>
          </a:prstGeom>
          <a:noFill/>
        </p:spPr>
        <p:txBody>
          <a:bodyPr wrap="none" rtlCol="0">
            <a:spAutoFit/>
          </a:bodyPr>
          <a:lstStyle/>
          <a:p>
            <a:pPr defTabSz="914400"/>
            <a:endParaRPr lang="en-GB" dirty="0">
              <a:solidFill>
                <a:prstClr val="black"/>
              </a:solidFill>
            </a:endParaRPr>
          </a:p>
        </p:txBody>
      </p:sp>
      <p:sp>
        <p:nvSpPr>
          <p:cNvPr id="12" name="Title 6"/>
          <p:cNvSpPr txBox="1">
            <a:spLocks/>
          </p:cNvSpPr>
          <p:nvPr/>
        </p:nvSpPr>
        <p:spPr>
          <a:xfrm>
            <a:off x="266158" y="207141"/>
            <a:ext cx="8034915"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sz="2400" dirty="0">
              <a:solidFill>
                <a:srgbClr val="0070C0"/>
              </a:solidFill>
            </a:endParaRPr>
          </a:p>
        </p:txBody>
      </p:sp>
      <p:sp>
        <p:nvSpPr>
          <p:cNvPr id="8" name="Rectangle 7"/>
          <p:cNvSpPr/>
          <p:nvPr/>
        </p:nvSpPr>
        <p:spPr>
          <a:xfrm>
            <a:off x="334622" y="277241"/>
            <a:ext cx="8098184" cy="461665"/>
          </a:xfrm>
          <a:prstGeom prst="rect">
            <a:avLst/>
          </a:prstGeom>
        </p:spPr>
        <p:txBody>
          <a:bodyPr wrap="square">
            <a:spAutoFit/>
          </a:bodyPr>
          <a:lstStyle/>
          <a:p>
            <a:r>
              <a:rPr lang="en-GB" sz="2400" b="1" dirty="0">
                <a:solidFill>
                  <a:srgbClr val="0070C0"/>
                </a:solidFill>
                <a:latin typeface="Arial"/>
                <a:ea typeface="+mj-ea"/>
                <a:cs typeface="Arial"/>
              </a:rPr>
              <a:t>The </a:t>
            </a:r>
            <a:r>
              <a:rPr lang="en-GB" sz="2400" b="1" dirty="0" smtClean="0">
                <a:solidFill>
                  <a:srgbClr val="0070C0"/>
                </a:solidFill>
                <a:latin typeface="Arial"/>
                <a:ea typeface="+mj-ea"/>
                <a:cs typeface="Arial"/>
              </a:rPr>
              <a:t>MCP Development Phases  </a:t>
            </a:r>
            <a:endParaRPr lang="en-GB" sz="2400" b="1" dirty="0">
              <a:solidFill>
                <a:srgbClr val="0070C0"/>
              </a:solidFill>
              <a:latin typeface="Arial"/>
              <a:ea typeface="+mj-ea"/>
              <a:cs typeface="Arial"/>
            </a:endParaRPr>
          </a:p>
        </p:txBody>
      </p:sp>
      <p:sp>
        <p:nvSpPr>
          <p:cNvPr id="3" name="Rectangle 2"/>
          <p:cNvSpPr/>
          <p:nvPr/>
        </p:nvSpPr>
        <p:spPr>
          <a:xfrm>
            <a:off x="5336632" y="5426985"/>
            <a:ext cx="2001839" cy="1290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1"/>
          <p:cNvSpPr txBox="1">
            <a:spLocks/>
          </p:cNvSpPr>
          <p:nvPr/>
        </p:nvSpPr>
        <p:spPr>
          <a:xfrm>
            <a:off x="274916" y="1220464"/>
            <a:ext cx="8157889" cy="40807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2C6"/>
              </a:buClr>
            </a:pPr>
            <a:r>
              <a:rPr lang="en-GB" sz="2000" dirty="0" smtClean="0">
                <a:solidFill>
                  <a:srgbClr val="1F497D"/>
                </a:solidFill>
              </a:rPr>
              <a:t>Phase One – (Autumn 2015 to Spring 2017) – West Wakefield trial the MCP model across 1/3 of Wakefield and Care Home Vanguard rolled out to 15 homes.</a:t>
            </a:r>
          </a:p>
          <a:p>
            <a:pPr marL="0" indent="0">
              <a:buClr>
                <a:srgbClr val="0072C6"/>
              </a:buClr>
              <a:buNone/>
            </a:pPr>
            <a:endParaRPr lang="en-GB" sz="2000" dirty="0">
              <a:solidFill>
                <a:srgbClr val="1F497D"/>
              </a:solidFill>
            </a:endParaRPr>
          </a:p>
          <a:p>
            <a:pPr>
              <a:buClr>
                <a:srgbClr val="0072C6"/>
              </a:buClr>
            </a:pPr>
            <a:r>
              <a:rPr lang="en-GB" sz="2000" dirty="0" smtClean="0">
                <a:solidFill>
                  <a:srgbClr val="1F497D"/>
                </a:solidFill>
              </a:rPr>
              <a:t>Phase Two (Spring 2017 to Autumn 2018) – Virtual MCP starts supported by Alliance Agreement signed August 17. This is an 18 month agreement  signed by all partners and GP Federations. Care Home Vanguard expanded to 22 homes and involves all GP Practices.</a:t>
            </a:r>
          </a:p>
          <a:p>
            <a:pPr>
              <a:buClr>
                <a:srgbClr val="0072C6"/>
              </a:buClr>
            </a:pPr>
            <a:endParaRPr lang="en-GB" sz="2000" dirty="0">
              <a:solidFill>
                <a:srgbClr val="1F497D"/>
              </a:solidFill>
            </a:endParaRPr>
          </a:p>
          <a:p>
            <a:pPr>
              <a:buClr>
                <a:srgbClr val="0072C6"/>
              </a:buClr>
            </a:pPr>
            <a:r>
              <a:rPr lang="en-GB" sz="2000" dirty="0" smtClean="0">
                <a:solidFill>
                  <a:srgbClr val="1F497D"/>
                </a:solidFill>
              </a:rPr>
              <a:t>Phase Three – External Vanguard resources finish April 2018. Focused on model sustainability and evaluation. </a:t>
            </a:r>
          </a:p>
          <a:p>
            <a:pPr>
              <a:buClr>
                <a:srgbClr val="0072C6"/>
              </a:buClr>
            </a:pPr>
            <a:endParaRPr lang="en-GB" sz="2000" dirty="0" smtClean="0">
              <a:solidFill>
                <a:srgbClr val="1F497D"/>
              </a:solidFill>
            </a:endParaRPr>
          </a:p>
          <a:p>
            <a:pPr marL="0" indent="0">
              <a:buClr>
                <a:srgbClr val="0072C6"/>
              </a:buClr>
              <a:buNone/>
            </a:pPr>
            <a:endParaRPr lang="en-GB" sz="2000"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b="1"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b="1" dirty="0">
              <a:solidFill>
                <a:srgbClr val="1F497D"/>
              </a:solidFill>
            </a:endParaRPr>
          </a:p>
          <a:p>
            <a:pPr>
              <a:buClr>
                <a:srgbClr val="0072C6"/>
              </a:buClr>
            </a:pPr>
            <a:endParaRPr lang="en-GB" sz="1800" b="1" dirty="0" smtClean="0">
              <a:solidFill>
                <a:srgbClr val="1F497D"/>
              </a:solidFill>
            </a:endParaRPr>
          </a:p>
          <a:p>
            <a:pPr>
              <a:buClr>
                <a:srgbClr val="0072C6"/>
              </a:buClr>
            </a:pPr>
            <a:endParaRPr lang="en-GB" sz="1800" dirty="0" smtClean="0">
              <a:solidFill>
                <a:srgbClr val="1F497D"/>
              </a:solidFill>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3130165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79538" y="184931"/>
            <a:ext cx="7602387"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2400" dirty="0">
                <a:solidFill>
                  <a:srgbClr val="0070C0"/>
                </a:solidFill>
              </a:rPr>
              <a:t>The Development of General Practice </a:t>
            </a:r>
            <a:endParaRPr lang="en-GB" sz="2400" dirty="0" smtClean="0">
              <a:solidFill>
                <a:srgbClr val="0070C0"/>
              </a:solidFill>
            </a:endParaRPr>
          </a:p>
          <a:p>
            <a:r>
              <a:rPr lang="en-GB" sz="2400" dirty="0" smtClean="0">
                <a:solidFill>
                  <a:srgbClr val="0070C0"/>
                </a:solidFill>
              </a:rPr>
              <a:t>in </a:t>
            </a:r>
            <a:r>
              <a:rPr lang="en-GB" sz="2400" dirty="0">
                <a:solidFill>
                  <a:srgbClr val="0070C0"/>
                </a:solidFill>
              </a:rPr>
              <a:t>Wakefield </a:t>
            </a:r>
            <a:endParaRPr lang="en-US" sz="2400" dirty="0">
              <a:solidFill>
                <a:srgbClr val="0070C0"/>
              </a:solidFill>
            </a:endParaRPr>
          </a:p>
        </p:txBody>
      </p:sp>
      <p:sp>
        <p:nvSpPr>
          <p:cNvPr id="12" name="Slide Number Placeholder 5"/>
          <p:cNvSpPr txBox="1">
            <a:spLocks/>
          </p:cNvSpPr>
          <p:nvPr/>
        </p:nvSpPr>
        <p:spPr>
          <a:xfrm>
            <a:off x="6553200" y="63564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dirty="0">
              <a:solidFill>
                <a:srgbClr val="0072C6"/>
              </a:solidFill>
            </a:endParaRPr>
          </a:p>
        </p:txBody>
      </p:sp>
      <p:sp>
        <p:nvSpPr>
          <p:cNvPr id="5" name="TextBox 4"/>
          <p:cNvSpPr txBox="1"/>
          <p:nvPr/>
        </p:nvSpPr>
        <p:spPr>
          <a:xfrm>
            <a:off x="841831" y="1538514"/>
            <a:ext cx="2409371" cy="4062651"/>
          </a:xfrm>
          <a:prstGeom prst="rect">
            <a:avLst/>
          </a:prstGeom>
          <a:noFill/>
        </p:spPr>
        <p:txBody>
          <a:bodyPr wrap="square" rtlCol="0">
            <a:spAutoFit/>
          </a:bodyPr>
          <a:lstStyle/>
          <a:p>
            <a:pPr marL="285750" indent="-285750">
              <a:buFontTx/>
              <a:buChar char="-"/>
            </a:pPr>
            <a:r>
              <a:rPr lang="en-GB" sz="2000" dirty="0">
                <a:solidFill>
                  <a:srgbClr val="1F497D"/>
                </a:solidFill>
              </a:rPr>
              <a:t>PCGs</a:t>
            </a:r>
          </a:p>
          <a:p>
            <a:pPr marL="285750" indent="-285750">
              <a:buFontTx/>
              <a:buChar char="-"/>
            </a:pPr>
            <a:endParaRPr lang="en-GB" sz="2000" dirty="0">
              <a:solidFill>
                <a:srgbClr val="1F497D"/>
              </a:solidFill>
            </a:endParaRPr>
          </a:p>
          <a:p>
            <a:pPr marL="285750" indent="-285750">
              <a:buFontTx/>
              <a:buChar char="-"/>
            </a:pPr>
            <a:r>
              <a:rPr lang="en-GB" sz="2000" dirty="0">
                <a:solidFill>
                  <a:srgbClr val="1F497D"/>
                </a:solidFill>
              </a:rPr>
              <a:t>PCTs</a:t>
            </a:r>
          </a:p>
          <a:p>
            <a:pPr marL="285750" indent="-285750">
              <a:buFontTx/>
              <a:buChar char="-"/>
            </a:pPr>
            <a:endParaRPr lang="en-GB" sz="2000" dirty="0">
              <a:solidFill>
                <a:srgbClr val="1F497D"/>
              </a:solidFill>
            </a:endParaRPr>
          </a:p>
          <a:p>
            <a:pPr marL="285750" indent="-285750">
              <a:buFontTx/>
              <a:buChar char="-"/>
            </a:pPr>
            <a:r>
              <a:rPr lang="en-GB" sz="2000" dirty="0">
                <a:solidFill>
                  <a:srgbClr val="1F497D"/>
                </a:solidFill>
              </a:rPr>
              <a:t>PCT</a:t>
            </a:r>
          </a:p>
          <a:p>
            <a:pPr marL="285750" indent="-285750">
              <a:buFontTx/>
              <a:buChar char="-"/>
            </a:pPr>
            <a:endParaRPr lang="en-GB" sz="2000" dirty="0">
              <a:solidFill>
                <a:srgbClr val="1F497D"/>
              </a:solidFill>
            </a:endParaRPr>
          </a:p>
          <a:p>
            <a:pPr marL="285750" indent="-285750">
              <a:buFontTx/>
              <a:buChar char="-"/>
            </a:pPr>
            <a:r>
              <a:rPr lang="en-GB" sz="2000" dirty="0">
                <a:solidFill>
                  <a:srgbClr val="1F497D"/>
                </a:solidFill>
              </a:rPr>
              <a:t>CCG</a:t>
            </a:r>
          </a:p>
          <a:p>
            <a:pPr marL="285750" indent="-285750">
              <a:buFontTx/>
              <a:buChar char="-"/>
            </a:pPr>
            <a:endParaRPr lang="en-GB" sz="2000" dirty="0">
              <a:solidFill>
                <a:srgbClr val="1F497D"/>
              </a:solidFill>
            </a:endParaRPr>
          </a:p>
          <a:p>
            <a:pPr marL="285750" indent="-285750">
              <a:buFontTx/>
              <a:buChar char="-"/>
            </a:pPr>
            <a:r>
              <a:rPr lang="en-GB" sz="2000" dirty="0">
                <a:solidFill>
                  <a:srgbClr val="1F497D"/>
                </a:solidFill>
              </a:rPr>
              <a:t>Networks </a:t>
            </a:r>
          </a:p>
          <a:p>
            <a:pPr marL="285750" indent="-285750">
              <a:buFontTx/>
              <a:buChar char="-"/>
            </a:pPr>
            <a:endParaRPr lang="en-GB" sz="2000" dirty="0">
              <a:solidFill>
                <a:srgbClr val="1F497D"/>
              </a:solidFill>
            </a:endParaRPr>
          </a:p>
          <a:p>
            <a:pPr marL="285750" indent="-285750">
              <a:buFontTx/>
              <a:buChar char="-"/>
            </a:pPr>
            <a:r>
              <a:rPr lang="en-GB" sz="2000" dirty="0">
                <a:solidFill>
                  <a:srgbClr val="1F497D"/>
                </a:solidFill>
              </a:rPr>
              <a:t>Federations</a:t>
            </a:r>
          </a:p>
          <a:p>
            <a:pPr marL="285750" indent="-285750">
              <a:buFontTx/>
              <a:buChar char="-"/>
            </a:pPr>
            <a:endParaRPr lang="en-GB" sz="2000" dirty="0">
              <a:solidFill>
                <a:srgbClr val="1F497D"/>
              </a:solidFill>
            </a:endParaRPr>
          </a:p>
          <a:p>
            <a:pPr marL="285750" indent="-285750">
              <a:buFontTx/>
              <a:buChar char="-"/>
            </a:pPr>
            <a:r>
              <a:rPr lang="en-GB" sz="2000" dirty="0">
                <a:solidFill>
                  <a:srgbClr val="1F497D"/>
                </a:solidFill>
              </a:rPr>
              <a:t>Confederation </a:t>
            </a:r>
            <a:endParaRPr lang="en-GB" sz="2000" dirty="0">
              <a:solidFill>
                <a:srgbClr val="1F497D"/>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778" y="1378858"/>
            <a:ext cx="6125173" cy="473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8677" y="207141"/>
            <a:ext cx="1661795" cy="428625"/>
          </a:xfrm>
          <a:prstGeom prst="rect">
            <a:avLst/>
          </a:prstGeom>
          <a:noFill/>
          <a:ln>
            <a:noFill/>
          </a:ln>
        </p:spPr>
      </p:pic>
    </p:spTree>
    <p:extLst>
      <p:ext uri="{BB962C8B-B14F-4D97-AF65-F5344CB8AC3E}">
        <p14:creationId xmlns:p14="http://schemas.microsoft.com/office/powerpoint/2010/main" val="2185350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12"/>
            <a:ext cx="6457022" cy="1143000"/>
          </a:xfrm>
        </p:spPr>
        <p:txBody>
          <a:bodyPr>
            <a:normAutofit/>
          </a:bodyPr>
          <a:lstStyle/>
          <a:p>
            <a:r>
              <a:rPr lang="en-US" sz="2400" dirty="0">
                <a:solidFill>
                  <a:srgbClr val="0070C0"/>
                </a:solidFill>
              </a:rPr>
              <a:t>People-</a:t>
            </a:r>
            <a:r>
              <a:rPr lang="en-US" sz="2400" dirty="0" err="1">
                <a:solidFill>
                  <a:srgbClr val="0070C0"/>
                </a:solidFill>
              </a:rPr>
              <a:t>centred</a:t>
            </a:r>
            <a:r>
              <a:rPr lang="en-US" sz="2400" dirty="0">
                <a:solidFill>
                  <a:srgbClr val="0070C0"/>
                </a:solidFill>
              </a:rPr>
              <a:t> primary care (WHO 2008)…</a:t>
            </a:r>
            <a:endParaRPr lang="en-US" sz="2400" dirty="0">
              <a:solidFill>
                <a:srgbClr val="0070C0"/>
              </a:solidFill>
            </a:endParaRPr>
          </a:p>
        </p:txBody>
      </p:sp>
      <p:sp>
        <p:nvSpPr>
          <p:cNvPr id="3" name="Content Placeholder 2"/>
          <p:cNvSpPr>
            <a:spLocks noGrp="1"/>
          </p:cNvSpPr>
          <p:nvPr>
            <p:ph idx="1"/>
          </p:nvPr>
        </p:nvSpPr>
        <p:spPr/>
        <p:txBody>
          <a:bodyPr/>
          <a:lstStyle/>
          <a:p>
            <a:r>
              <a:rPr lang="en-US" sz="2000" dirty="0">
                <a:solidFill>
                  <a:srgbClr val="1F497D"/>
                </a:solidFill>
                <a:latin typeface="+mn-lt"/>
                <a:cs typeface="+mn-cs"/>
              </a:rPr>
              <a:t>Evidence-based orientation to health and care system</a:t>
            </a:r>
          </a:p>
          <a:p>
            <a:r>
              <a:rPr lang="en-US" sz="2000" dirty="0">
                <a:solidFill>
                  <a:srgbClr val="1F497D"/>
                </a:solidFill>
                <a:latin typeface="+mn-lt"/>
                <a:cs typeface="+mn-cs"/>
              </a:rPr>
              <a:t>Health improvement even when resources constrained</a:t>
            </a:r>
          </a:p>
          <a:p>
            <a:r>
              <a:rPr lang="en-US" sz="2000" dirty="0">
                <a:solidFill>
                  <a:srgbClr val="1F497D"/>
                </a:solidFill>
                <a:latin typeface="+mn-lt"/>
                <a:cs typeface="+mn-cs"/>
              </a:rPr>
              <a:t>Generalist healthcare is a key pillar</a:t>
            </a:r>
          </a:p>
          <a:p>
            <a:endParaRPr lang="en-US" dirty="0" smtClean="0"/>
          </a:p>
          <a:p>
            <a:endParaRPr lang="en-US" dirty="0"/>
          </a:p>
        </p:txBody>
      </p:sp>
      <p:graphicFrame>
        <p:nvGraphicFramePr>
          <p:cNvPr id="4" name="Content Placeholder 4"/>
          <p:cNvGraphicFramePr>
            <a:graphicFrameLocks noGrp="1"/>
          </p:cNvGraphicFramePr>
          <p:nvPr>
            <p:extLst>
              <p:ext uri="{D42A27DB-BD31-4B8C-83A1-F6EECF244321}">
                <p14:modId xmlns:p14="http://schemas.microsoft.com/office/powerpoint/2010/main" val="1668771914"/>
              </p:ext>
            </p:extLst>
          </p:nvPr>
        </p:nvGraphicFramePr>
        <p:xfrm>
          <a:off x="876300" y="3000652"/>
          <a:ext cx="6820641" cy="300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274943" y="836712"/>
            <a:ext cx="886908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8229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2255</TotalTime>
  <Words>922</Words>
  <Application>Microsoft Office PowerPoint</Application>
  <PresentationFormat>On-screen Show (4:3)</PresentationFormat>
  <Paragraphs>200</Paragraphs>
  <Slides>19</Slides>
  <Notes>16</Notes>
  <HiddenSlides>0</HiddenSlides>
  <MMClips>0</MMClips>
  <ScaleCrop>false</ScaleCrop>
  <HeadingPairs>
    <vt:vector size="4" baseType="variant">
      <vt:variant>
        <vt:lpstr>Theme</vt:lpstr>
      </vt:variant>
      <vt:variant>
        <vt:i4>13</vt:i4>
      </vt:variant>
      <vt:variant>
        <vt:lpstr>Slide Titles</vt:lpstr>
      </vt:variant>
      <vt:variant>
        <vt:i4>19</vt:i4>
      </vt:variant>
    </vt:vector>
  </HeadingPairs>
  <TitlesOfParts>
    <vt:vector size="32" baseType="lpstr">
      <vt:lpstr>Custom Design</vt:lpstr>
      <vt:lpstr>1_Office Theme</vt:lpstr>
      <vt:lpstr>7_Office Theme</vt:lpstr>
      <vt:lpstr>8_Office Theme</vt:lpstr>
      <vt:lpstr>15_Office Theme</vt:lpstr>
      <vt:lpstr>Office Theme</vt:lpstr>
      <vt:lpstr>2_Office Theme</vt:lpstr>
      <vt:lpstr>1_Custom Design</vt:lpstr>
      <vt:lpstr>3_Office Theme</vt:lpstr>
      <vt:lpstr>4_Office Theme</vt:lpstr>
      <vt:lpstr>5_Office Theme</vt:lpstr>
      <vt:lpstr>6_Office Theme</vt:lpstr>
      <vt:lpstr>9_Office Theme</vt:lpstr>
      <vt:lpstr>  Made in Wakefield: the MCP model, general practice development and the collaborative future of health and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People-centred primary care (WHO 2008)…</vt:lpstr>
      <vt:lpstr>… in an accountable care system</vt:lpstr>
      <vt:lpstr>General practice development: practice, sector and system</vt:lpstr>
      <vt:lpstr>Prioritising interventions</vt:lpstr>
      <vt:lpstr>GPFV nine transformation projects</vt:lpstr>
      <vt:lpstr>Conexus roles</vt:lpstr>
      <vt:lpstr>General practice and the provider system</vt:lpstr>
      <vt:lpstr>PowerPoint Presentation</vt:lpstr>
      <vt:lpstr>PowerPoint Presentation</vt:lpstr>
      <vt:lpstr>PowerPoint Presentation</vt:lpstr>
      <vt:lpstr>Key general practice success factors</vt:lpstr>
    </vt:vector>
  </TitlesOfParts>
  <Company>Ptarmigan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Smithson</dc:creator>
  <cp:lastModifiedBy>Martin Smith</cp:lastModifiedBy>
  <cp:revision>91</cp:revision>
  <cp:lastPrinted>2017-10-25T10:33:13Z</cp:lastPrinted>
  <dcterms:created xsi:type="dcterms:W3CDTF">2014-09-05T08:31:20Z</dcterms:created>
  <dcterms:modified xsi:type="dcterms:W3CDTF">2017-10-25T11:44:26Z</dcterms:modified>
</cp:coreProperties>
</file>